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2"/>
  </p:notes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Nunito" charset="1" panose="00000500000000000000"/>
      <p:regular r:id="rId10"/>
    </p:embeddedFont>
    <p:embeddedFont>
      <p:font typeface="Nunito Bold"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Fredoka One" charset="1" panose="02000000000000000000"/>
      <p:regular r:id="rId16"/>
    </p:embeddedFont>
    <p:embeddedFont>
      <p:font typeface="Nunito Light" charset="1" panose="00000400000000000000"/>
      <p:regular r:id="rId17"/>
    </p:embeddedFont>
    <p:embeddedFont>
      <p:font typeface="HK Grotesk Light" charset="1" panose="00000400000000000000"/>
      <p:regular r:id="rId18"/>
    </p:embeddedFont>
    <p:embeddedFont>
      <p:font typeface="HK Grotesk Light Bold" charset="1" panose="00000500000000000000"/>
      <p:regular r:id="rId19"/>
    </p:embeddedFont>
    <p:embeddedFont>
      <p:font typeface="HK Grotesk Light Italics" charset="1" panose="00000400000000000000"/>
      <p:regular r:id="rId20"/>
    </p:embeddedFont>
    <p:embeddedFont>
      <p:font typeface="HK Grotesk Light Bold Italics" charset="1" panose="00000500000000000000"/>
      <p:regular r:id="rId21"/>
    </p:embeddedFont>
    <p:embeddedFont>
      <p:font typeface="HK Grotesk Medium" charset="1" panose="00000600000000000000"/>
      <p:regular r:id="rId22"/>
    </p:embeddedFont>
    <p:embeddedFont>
      <p:font typeface="HK Grotesk Medium Bold" charset="1" panose="00000700000000000000"/>
      <p:regular r:id="rId23"/>
    </p:embeddedFont>
    <p:embeddedFont>
      <p:font typeface="HK Grotesk Medium Italics" charset="1" panose="00000600000000000000"/>
      <p:regular r:id="rId24"/>
    </p:embeddedFont>
    <p:embeddedFont>
      <p:font typeface="HK Grotesk Medium Bold Italics" charset="1" panose="00000700000000000000"/>
      <p:regular r:id="rId25"/>
    </p:embeddedFont>
    <p:embeddedFont>
      <p:font typeface="DM Sans" charset="1" panose="00000000000000000000"/>
      <p:regular r:id="rId26"/>
    </p:embeddedFont>
    <p:embeddedFont>
      <p:font typeface="DM Sans Bold" charset="1" panose="00000000000000000000"/>
      <p:regular r:id="rId27"/>
    </p:embeddedFont>
    <p:embeddedFont>
      <p:font typeface="DM Sans Italics" charset="1" panose="00000000000000000000"/>
      <p:regular r:id="rId28"/>
    </p:embeddedFont>
    <p:embeddedFont>
      <p:font typeface="DM Sans Bold Italics" charset="1" panose="000000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uce Light" charset="1" panose="00000400000000000000"/>
      <p:regular r:id="rId34"/>
    </p:embeddedFont>
    <p:embeddedFont>
      <p:font typeface="Open Sauce Light Bold" charset="1" panose="00000600000000000000"/>
      <p:regular r:id="rId35"/>
    </p:embeddedFont>
    <p:embeddedFont>
      <p:font typeface="Open Sauce Light Italics" charset="1" panose="00000400000000000000"/>
      <p:regular r:id="rId36"/>
    </p:embeddedFont>
    <p:embeddedFont>
      <p:font typeface="Open Sauce Light Bold Italics" charset="1" panose="00000600000000000000"/>
      <p:regular r:id="rId37"/>
    </p:embeddedFont>
    <p:embeddedFont>
      <p:font typeface="Garet ExtraBold" charset="1" panose="00000000000000000000"/>
      <p:regular r:id="rId38"/>
    </p:embeddedFont>
    <p:embeddedFont>
      <p:font typeface="Garet ExtraBold Bold" charset="1" panose="00000000000000000000"/>
      <p:regular r:id="rId39"/>
    </p:embeddedFont>
    <p:embeddedFont>
      <p:font typeface="Canva Sans" charset="1" panose="020B0503030501040103"/>
      <p:regular r:id="rId40"/>
    </p:embeddedFont>
    <p:embeddedFont>
      <p:font typeface="Canva Sans Bold" charset="1" panose="020B0803030501040103"/>
      <p:regular r:id="rId41"/>
    </p:embeddedFont>
    <p:embeddedFont>
      <p:font typeface="Canva Sans Italics" charset="1" panose="020B0503030501040103"/>
      <p:regular r:id="rId42"/>
    </p:embeddedFont>
    <p:embeddedFont>
      <p:font typeface="Canva Sans Bold Italics" charset="1" panose="020B0803030501040103"/>
      <p:regular r:id="rId43"/>
    </p:embeddedFont>
    <p:embeddedFont>
      <p:font typeface="Barlow Medium" charset="1" panose="00000600000000000000"/>
      <p:regular r:id="rId44"/>
    </p:embeddedFont>
    <p:embeddedFont>
      <p:font typeface="Barlow Medium Bold" charset="1" panose="00000700000000000000"/>
      <p:regular r:id="rId45"/>
    </p:embeddedFont>
    <p:embeddedFont>
      <p:font typeface="Barlow Medium Italics" charset="1" panose="00000600000000000000"/>
      <p:regular r:id="rId46"/>
    </p:embeddedFont>
    <p:embeddedFont>
      <p:font typeface="Barlow Medium Bold Italics" charset="1" panose="00000700000000000000"/>
      <p:regular r:id="rId47"/>
    </p:embeddedFont>
    <p:embeddedFont>
      <p:font typeface="Alice" charset="1" panose="00000500000000000000"/>
      <p:regular r:id="rId48"/>
    </p:embeddedFont>
    <p:embeddedFont>
      <p:font typeface="Alice Bold" charset="1" panose="00000500000000000000"/>
      <p:regular r:id="rId49"/>
    </p:embeddedFont>
    <p:embeddedFont>
      <p:font typeface="Alice Italics" charset="1" panose="00000500000000000000"/>
      <p:regular r:id="rId50"/>
    </p:embeddedFont>
    <p:embeddedFont>
      <p:font typeface="Alice Bold Italics" charset="1" panose="000005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71" Target="slides/slide20.xml" Type="http://schemas.openxmlformats.org/officeDocument/2006/relationships/slide"/><Relationship Id="rId72" Target="notesMasters/notesMaster1.xml" Type="http://schemas.openxmlformats.org/officeDocument/2006/relationships/notesMaster"/><Relationship Id="rId73" Target="theme/theme2.xml" Type="http://schemas.openxmlformats.org/officeDocument/2006/relationships/theme"/><Relationship Id="rId74" Target="notesSlides/notesSlide1.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11.png" Type="http://schemas.openxmlformats.org/officeDocument/2006/relationships/image"/><Relationship Id="rId20" Target="../media/image29.png" Type="http://schemas.openxmlformats.org/officeDocument/2006/relationships/image"/><Relationship Id="rId21" Target="../media/image30.svg" Type="http://schemas.openxmlformats.org/officeDocument/2006/relationships/image"/><Relationship Id="rId22" Target="../media/image31.png" Type="http://schemas.openxmlformats.org/officeDocument/2006/relationships/image"/><Relationship Id="rId23" Target="../media/image32.svg" Type="http://schemas.openxmlformats.org/officeDocument/2006/relationships/image"/><Relationship Id="rId24" Target="../media/image33.png" Type="http://schemas.openxmlformats.org/officeDocument/2006/relationships/image"/><Relationship Id="rId25" Target="../media/image34.svg" Type="http://schemas.openxmlformats.org/officeDocument/2006/relationships/image"/><Relationship Id="rId26" Target="../media/image35.png" Type="http://schemas.openxmlformats.org/officeDocument/2006/relationships/image"/><Relationship Id="rId27" Target="../media/image36.svg" Type="http://schemas.openxmlformats.org/officeDocument/2006/relationships/image"/><Relationship Id="rId28" Target="../media/image37.png" Type="http://schemas.openxmlformats.org/officeDocument/2006/relationships/image"/><Relationship Id="rId29" Target="../media/image38.svg" Type="http://schemas.openxmlformats.org/officeDocument/2006/relationships/image"/><Relationship Id="rId3" Target="../media/image12.svg" Type="http://schemas.openxmlformats.org/officeDocument/2006/relationships/image"/><Relationship Id="rId30" Target="../media/image39.png" Type="http://schemas.openxmlformats.org/officeDocument/2006/relationships/image"/><Relationship Id="rId31" Target="../media/image40.svg" Type="http://schemas.openxmlformats.org/officeDocument/2006/relationships/image"/><Relationship Id="rId32" Target="../media/image41.png" Type="http://schemas.openxmlformats.org/officeDocument/2006/relationships/image"/><Relationship Id="rId33" Target="../media/image42.svg" Type="http://schemas.openxmlformats.org/officeDocument/2006/relationships/image"/><Relationship Id="rId34" Target="../media/image43.png" Type="http://schemas.openxmlformats.org/officeDocument/2006/relationships/image"/><Relationship Id="rId35" Target="../media/image44.svg" Type="http://schemas.openxmlformats.org/officeDocument/2006/relationships/image"/><Relationship Id="rId36" Target="../media/image45.png" Type="http://schemas.openxmlformats.org/officeDocument/2006/relationships/image"/><Relationship Id="rId37" Target="../media/image46.svg" Type="http://schemas.openxmlformats.org/officeDocument/2006/relationships/image"/><Relationship Id="rId38" Target="../media/image47.png" Type="http://schemas.openxmlformats.org/officeDocument/2006/relationships/image"/><Relationship Id="rId39" Target="../media/image48.svg" Type="http://schemas.openxmlformats.org/officeDocument/2006/relationships/image"/><Relationship Id="rId4" Target="../media/image13.png" Type="http://schemas.openxmlformats.org/officeDocument/2006/relationships/image"/><Relationship Id="rId40" Target="../media/image49.png" Type="http://schemas.openxmlformats.org/officeDocument/2006/relationships/image"/><Relationship Id="rId41" Target="../media/image50.svg" Type="http://schemas.openxmlformats.org/officeDocument/2006/relationships/image"/><Relationship Id="rId42" Target="../media/image51.png" Type="http://schemas.openxmlformats.org/officeDocument/2006/relationships/image"/><Relationship Id="rId43" Target="../media/image52.svg" Type="http://schemas.openxmlformats.org/officeDocument/2006/relationships/image"/><Relationship Id="rId44" Target="../media/image53.png" Type="http://schemas.openxmlformats.org/officeDocument/2006/relationships/image"/><Relationship Id="rId45" Target="../media/image54.svg" Type="http://schemas.openxmlformats.org/officeDocument/2006/relationships/image"/><Relationship Id="rId46" Target="../media/image55.png" Type="http://schemas.openxmlformats.org/officeDocument/2006/relationships/image"/><Relationship Id="rId47" Target="../media/image56.svg" Type="http://schemas.openxmlformats.org/officeDocument/2006/relationships/image"/><Relationship Id="rId48" Target="../media/image57.png" Type="http://schemas.openxmlformats.org/officeDocument/2006/relationships/image"/><Relationship Id="rId49" Target="../media/image58.svg" Type="http://schemas.openxmlformats.org/officeDocument/2006/relationships/image"/><Relationship Id="rId5" Target="../media/image14.svg" Type="http://schemas.openxmlformats.org/officeDocument/2006/relationships/image"/><Relationship Id="rId50" Target="../media/image59.png" Type="http://schemas.openxmlformats.org/officeDocument/2006/relationships/image"/><Relationship Id="rId51" Target="../media/image60.svg" Type="http://schemas.openxmlformats.org/officeDocument/2006/relationships/image"/><Relationship Id="rId52" Target="../media/image61.png" Type="http://schemas.openxmlformats.org/officeDocument/2006/relationships/image"/><Relationship Id="rId53" Target="../media/image62.svg" Type="http://schemas.openxmlformats.org/officeDocument/2006/relationships/image"/><Relationship Id="rId54" Target="../media/image63.png" Type="http://schemas.openxmlformats.org/officeDocument/2006/relationships/image"/><Relationship Id="rId55" Target="../media/image64.svg" Type="http://schemas.openxmlformats.org/officeDocument/2006/relationships/image"/><Relationship Id="rId56" Target="../media/image65.png" Type="http://schemas.openxmlformats.org/officeDocument/2006/relationships/image"/><Relationship Id="rId57" Target="../media/image66.svg" Type="http://schemas.openxmlformats.org/officeDocument/2006/relationships/image"/><Relationship Id="rId58" Target="../media/image67.png" Type="http://schemas.openxmlformats.org/officeDocument/2006/relationships/image"/><Relationship Id="rId59" Target="../media/image68.svg" Type="http://schemas.openxmlformats.org/officeDocument/2006/relationships/image"/><Relationship Id="rId6" Target="../media/image15.png" Type="http://schemas.openxmlformats.org/officeDocument/2006/relationships/image"/><Relationship Id="rId60" Target="../media/image69.png" Type="http://schemas.openxmlformats.org/officeDocument/2006/relationships/image"/><Relationship Id="rId61" Target="../media/image70.sv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330979" y="-276231"/>
            <a:ext cx="2536968" cy="5859280"/>
            <a:chOff x="0" y="0"/>
            <a:chExt cx="668173" cy="1543185"/>
          </a:xfrm>
        </p:grpSpPr>
        <p:sp>
          <p:nvSpPr>
            <p:cNvPr name="Freeform 3" id="3"/>
            <p:cNvSpPr/>
            <p:nvPr/>
          </p:nvSpPr>
          <p:spPr>
            <a:xfrm>
              <a:off x="0" y="0"/>
              <a:ext cx="668173" cy="1543185"/>
            </a:xfrm>
            <a:custGeom>
              <a:avLst/>
              <a:gdLst/>
              <a:ahLst/>
              <a:cxnLst/>
              <a:rect r="r" b="b" t="t" l="l"/>
              <a:pathLst>
                <a:path h="1543185" w="668173">
                  <a:moveTo>
                    <a:pt x="0" y="0"/>
                  </a:moveTo>
                  <a:lnTo>
                    <a:pt x="668173" y="0"/>
                  </a:lnTo>
                  <a:lnTo>
                    <a:pt x="668173" y="1543185"/>
                  </a:lnTo>
                  <a:lnTo>
                    <a:pt x="0" y="1543185"/>
                  </a:lnTo>
                  <a:close/>
                </a:path>
              </a:pathLst>
            </a:custGeom>
            <a:solidFill>
              <a:srgbClr val="000000">
                <a:alpha val="83922"/>
              </a:srgbClr>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5" id="5"/>
          <p:cNvGrpSpPr/>
          <p:nvPr/>
        </p:nvGrpSpPr>
        <p:grpSpPr>
          <a:xfrm rot="0">
            <a:off x="-330979" y="4446503"/>
            <a:ext cx="18618979" cy="6206111"/>
            <a:chOff x="0" y="0"/>
            <a:chExt cx="24825305" cy="8274815"/>
          </a:xfrm>
        </p:grpSpPr>
        <p:pic>
          <p:nvPicPr>
            <p:cNvPr name="Picture 6" id="6"/>
            <p:cNvPicPr>
              <a:picLocks noChangeAspect="true"/>
            </p:cNvPicPr>
            <p:nvPr/>
          </p:nvPicPr>
          <p:blipFill>
            <a:blip r:embed="rId2"/>
            <a:srcRect l="0" t="23334" r="0" b="23334"/>
            <a:stretch>
              <a:fillRect/>
            </a:stretch>
          </p:blipFill>
          <p:spPr>
            <a:xfrm>
              <a:off x="0" y="0"/>
              <a:ext cx="24825305" cy="8274815"/>
            </a:xfrm>
            <a:prstGeom prst="rect">
              <a:avLst/>
            </a:prstGeom>
          </p:spPr>
        </p:pic>
      </p:grpSp>
      <p:sp>
        <p:nvSpPr>
          <p:cNvPr name="TextBox 7" id="7"/>
          <p:cNvSpPr txBox="true"/>
          <p:nvPr/>
        </p:nvSpPr>
        <p:spPr>
          <a:xfrm rot="0">
            <a:off x="2793533" y="1162050"/>
            <a:ext cx="9180997" cy="3014471"/>
          </a:xfrm>
          <a:prstGeom prst="rect">
            <a:avLst/>
          </a:prstGeom>
        </p:spPr>
        <p:txBody>
          <a:bodyPr anchor="t" rtlCol="false" tIns="0" lIns="0" bIns="0" rIns="0">
            <a:spAutoFit/>
          </a:bodyPr>
          <a:lstStyle/>
          <a:p>
            <a:pPr algn="ctr">
              <a:lnSpc>
                <a:spcPts val="7853"/>
              </a:lnSpc>
            </a:pPr>
            <a:r>
              <a:rPr lang="en-US" sz="7699">
                <a:solidFill>
                  <a:srgbClr val="3B4A52"/>
                </a:solidFill>
                <a:latin typeface="Garet ExtraBold"/>
              </a:rPr>
              <a:t>PRDICTING THE NFL GAME WINNER </a:t>
            </a:r>
          </a:p>
        </p:txBody>
      </p:sp>
      <p:sp>
        <p:nvSpPr>
          <p:cNvPr name="TextBox 8" id="8"/>
          <p:cNvSpPr txBox="true"/>
          <p:nvPr/>
        </p:nvSpPr>
        <p:spPr>
          <a:xfrm rot="0">
            <a:off x="13226735" y="2898836"/>
            <a:ext cx="5167982" cy="415035"/>
          </a:xfrm>
          <a:prstGeom prst="rect">
            <a:avLst/>
          </a:prstGeom>
        </p:spPr>
        <p:txBody>
          <a:bodyPr anchor="t" rtlCol="false" tIns="0" lIns="0" bIns="0" rIns="0">
            <a:spAutoFit/>
          </a:bodyPr>
          <a:lstStyle/>
          <a:p>
            <a:pPr algn="l" marL="0" indent="0" lvl="0">
              <a:lnSpc>
                <a:spcPts val="3302"/>
              </a:lnSpc>
              <a:spcBef>
                <a:spcPct val="0"/>
              </a:spcBef>
            </a:pPr>
            <a:r>
              <a:rPr lang="en-US" sz="2600">
                <a:solidFill>
                  <a:srgbClr val="546873"/>
                </a:solidFill>
                <a:latin typeface="Nunito"/>
              </a:rPr>
              <a:t>Group 1</a:t>
            </a:r>
          </a:p>
        </p:txBody>
      </p:sp>
      <p:sp>
        <p:nvSpPr>
          <p:cNvPr name="TextBox 9" id="9"/>
          <p:cNvSpPr txBox="true"/>
          <p:nvPr/>
        </p:nvSpPr>
        <p:spPr>
          <a:xfrm rot="0">
            <a:off x="12565080" y="3656771"/>
            <a:ext cx="5090661" cy="423672"/>
          </a:xfrm>
          <a:prstGeom prst="rect">
            <a:avLst/>
          </a:prstGeom>
        </p:spPr>
        <p:txBody>
          <a:bodyPr anchor="t" rtlCol="false" tIns="0" lIns="0" bIns="0" rIns="0">
            <a:spAutoFit/>
          </a:bodyPr>
          <a:lstStyle/>
          <a:p>
            <a:pPr>
              <a:lnSpc>
                <a:spcPts val="3428"/>
              </a:lnSpc>
            </a:pPr>
            <a:r>
              <a:rPr lang="en-US" sz="2699">
                <a:solidFill>
                  <a:srgbClr val="3B4A52"/>
                </a:solidFill>
                <a:latin typeface="Garet Extra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grpSp>
        <p:nvGrpSpPr>
          <p:cNvPr name="Group 2" id="2"/>
          <p:cNvGrpSpPr/>
          <p:nvPr/>
        </p:nvGrpSpPr>
        <p:grpSpPr>
          <a:xfrm rot="0">
            <a:off x="11817166" y="8461295"/>
            <a:ext cx="6849983" cy="1221590"/>
            <a:chOff x="0" y="0"/>
            <a:chExt cx="1804111" cy="321736"/>
          </a:xfrm>
        </p:grpSpPr>
        <p:sp>
          <p:nvSpPr>
            <p:cNvPr name="Freeform 3" id="3"/>
            <p:cNvSpPr/>
            <p:nvPr/>
          </p:nvSpPr>
          <p:spPr>
            <a:xfrm>
              <a:off x="0" y="0"/>
              <a:ext cx="1804111" cy="321736"/>
            </a:xfrm>
            <a:custGeom>
              <a:avLst/>
              <a:gdLst/>
              <a:ahLst/>
              <a:cxnLst/>
              <a:rect r="r" b="b" t="t" l="l"/>
              <a:pathLst>
                <a:path h="321736" w="1804111">
                  <a:moveTo>
                    <a:pt x="0" y="0"/>
                  </a:moveTo>
                  <a:lnTo>
                    <a:pt x="1804111" y="0"/>
                  </a:lnTo>
                  <a:lnTo>
                    <a:pt x="1804111" y="321736"/>
                  </a:lnTo>
                  <a:lnTo>
                    <a:pt x="0" y="321736"/>
                  </a:lnTo>
                  <a:close/>
                </a:path>
              </a:pathLst>
            </a:custGeom>
            <a:solidFill>
              <a:srgbClr val="798F9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5" id="5"/>
          <p:cNvGrpSpPr/>
          <p:nvPr/>
        </p:nvGrpSpPr>
        <p:grpSpPr>
          <a:xfrm rot="0">
            <a:off x="4765681" y="8471016"/>
            <a:ext cx="7862384" cy="1221590"/>
            <a:chOff x="0" y="0"/>
            <a:chExt cx="10483179" cy="1628787"/>
          </a:xfrm>
        </p:grpSpPr>
        <p:grpSp>
          <p:nvGrpSpPr>
            <p:cNvPr name="Group 6" id="6"/>
            <p:cNvGrpSpPr/>
            <p:nvPr/>
          </p:nvGrpSpPr>
          <p:grpSpPr>
            <a:xfrm rot="0">
              <a:off x="0" y="0"/>
              <a:ext cx="6701039" cy="1628787"/>
              <a:chOff x="0" y="0"/>
              <a:chExt cx="1323662" cy="321736"/>
            </a:xfrm>
          </p:grpSpPr>
          <p:sp>
            <p:nvSpPr>
              <p:cNvPr name="Freeform 7" id="7"/>
              <p:cNvSpPr/>
              <p:nvPr/>
            </p:nvSpPr>
            <p:spPr>
              <a:xfrm>
                <a:off x="0" y="0"/>
                <a:ext cx="1323662" cy="321736"/>
              </a:xfrm>
              <a:custGeom>
                <a:avLst/>
                <a:gdLst/>
                <a:ahLst/>
                <a:cxnLst/>
                <a:rect r="r" b="b" t="t" l="l"/>
                <a:pathLst>
                  <a:path h="321736" w="1323662">
                    <a:moveTo>
                      <a:pt x="0" y="0"/>
                    </a:moveTo>
                    <a:lnTo>
                      <a:pt x="1323662" y="0"/>
                    </a:lnTo>
                    <a:lnTo>
                      <a:pt x="1323662" y="321736"/>
                    </a:lnTo>
                    <a:lnTo>
                      <a:pt x="0" y="321736"/>
                    </a:lnTo>
                    <a:close/>
                  </a:path>
                </a:pathLst>
              </a:custGeom>
              <a:solidFill>
                <a:srgbClr val="91A8B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9" id="9"/>
            <p:cNvGrpSpPr/>
            <p:nvPr/>
          </p:nvGrpSpPr>
          <p:grpSpPr>
            <a:xfrm rot="0">
              <a:off x="6368379" y="0"/>
              <a:ext cx="4114800" cy="1628787"/>
              <a:chOff x="0" y="0"/>
              <a:chExt cx="812800" cy="321736"/>
            </a:xfrm>
          </p:grpSpPr>
          <p:sp>
            <p:nvSpPr>
              <p:cNvPr name="Freeform 10" id="10"/>
              <p:cNvSpPr/>
              <p:nvPr/>
            </p:nvSpPr>
            <p:spPr>
              <a:xfrm>
                <a:off x="0" y="0"/>
                <a:ext cx="812800" cy="321736"/>
              </a:xfrm>
              <a:custGeom>
                <a:avLst/>
                <a:gdLst/>
                <a:ahLst/>
                <a:cxnLst/>
                <a:rect r="r" b="b" t="t" l="l"/>
                <a:pathLst>
                  <a:path h="321736" w="812800">
                    <a:moveTo>
                      <a:pt x="609600" y="0"/>
                    </a:moveTo>
                    <a:lnTo>
                      <a:pt x="0" y="0"/>
                    </a:lnTo>
                    <a:lnTo>
                      <a:pt x="0" y="321736"/>
                    </a:lnTo>
                    <a:lnTo>
                      <a:pt x="609600" y="321736"/>
                    </a:lnTo>
                    <a:lnTo>
                      <a:pt x="812800" y="160868"/>
                    </a:lnTo>
                    <a:lnTo>
                      <a:pt x="609600" y="0"/>
                    </a:lnTo>
                    <a:close/>
                  </a:path>
                </a:pathLst>
              </a:custGeom>
              <a:solidFill>
                <a:srgbClr val="91A8B4"/>
              </a:solidFill>
            </p:spPr>
          </p:sp>
          <p:sp>
            <p:nvSpPr>
              <p:cNvPr name="TextBox 11" id="11"/>
              <p:cNvSpPr txBox="true"/>
              <p:nvPr/>
            </p:nvSpPr>
            <p:spPr>
              <a:xfrm>
                <a:off x="0" y="-9525"/>
                <a:ext cx="698500" cy="415925"/>
              </a:xfrm>
              <a:prstGeom prst="rect">
                <a:avLst/>
              </a:prstGeom>
            </p:spPr>
            <p:txBody>
              <a:bodyPr anchor="ctr" rtlCol="false" tIns="50800" lIns="50800" bIns="50800" rIns="50800"/>
              <a:lstStyle/>
              <a:p>
                <a:pPr algn="ctr">
                  <a:lnSpc>
                    <a:spcPts val="2539"/>
                  </a:lnSpc>
                </a:pPr>
              </a:p>
            </p:txBody>
          </p:sp>
        </p:grpSp>
      </p:grpSp>
      <p:grpSp>
        <p:nvGrpSpPr>
          <p:cNvPr name="Group 12" id="12"/>
          <p:cNvGrpSpPr/>
          <p:nvPr/>
        </p:nvGrpSpPr>
        <p:grpSpPr>
          <a:xfrm rot="0">
            <a:off x="0" y="8461295"/>
            <a:ext cx="6756464" cy="1231310"/>
            <a:chOff x="0" y="0"/>
            <a:chExt cx="9008619" cy="1641747"/>
          </a:xfrm>
        </p:grpSpPr>
        <p:grpSp>
          <p:nvGrpSpPr>
            <p:cNvPr name="Group 13" id="13"/>
            <p:cNvGrpSpPr/>
            <p:nvPr/>
          </p:nvGrpSpPr>
          <p:grpSpPr>
            <a:xfrm rot="0">
              <a:off x="0" y="0"/>
              <a:ext cx="5226479" cy="1641747"/>
              <a:chOff x="0" y="0"/>
              <a:chExt cx="1032391" cy="324296"/>
            </a:xfrm>
          </p:grpSpPr>
          <p:sp>
            <p:nvSpPr>
              <p:cNvPr name="Freeform 14" id="14"/>
              <p:cNvSpPr/>
              <p:nvPr/>
            </p:nvSpPr>
            <p:spPr>
              <a:xfrm>
                <a:off x="0" y="0"/>
                <a:ext cx="1032391" cy="324296"/>
              </a:xfrm>
              <a:custGeom>
                <a:avLst/>
                <a:gdLst/>
                <a:ahLst/>
                <a:cxnLst/>
                <a:rect r="r" b="b" t="t" l="l"/>
                <a:pathLst>
                  <a:path h="324296" w="1032391">
                    <a:moveTo>
                      <a:pt x="0" y="0"/>
                    </a:moveTo>
                    <a:lnTo>
                      <a:pt x="1032391" y="0"/>
                    </a:lnTo>
                    <a:lnTo>
                      <a:pt x="1032391" y="324296"/>
                    </a:lnTo>
                    <a:lnTo>
                      <a:pt x="0" y="324296"/>
                    </a:lnTo>
                    <a:close/>
                  </a:path>
                </a:pathLst>
              </a:custGeom>
              <a:solidFill>
                <a:srgbClr val="EDEAE5"/>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16" id="16"/>
            <p:cNvGrpSpPr/>
            <p:nvPr/>
          </p:nvGrpSpPr>
          <p:grpSpPr>
            <a:xfrm rot="0">
              <a:off x="4893819" y="0"/>
              <a:ext cx="4114800" cy="1641747"/>
              <a:chOff x="0" y="0"/>
              <a:chExt cx="812800" cy="324296"/>
            </a:xfrm>
          </p:grpSpPr>
          <p:sp>
            <p:nvSpPr>
              <p:cNvPr name="Freeform 17" id="17"/>
              <p:cNvSpPr/>
              <p:nvPr/>
            </p:nvSpPr>
            <p:spPr>
              <a:xfrm>
                <a:off x="0" y="0"/>
                <a:ext cx="812800" cy="324296"/>
              </a:xfrm>
              <a:custGeom>
                <a:avLst/>
                <a:gdLst/>
                <a:ahLst/>
                <a:cxnLst/>
                <a:rect r="r" b="b" t="t" l="l"/>
                <a:pathLst>
                  <a:path h="324296" w="812800">
                    <a:moveTo>
                      <a:pt x="609600" y="0"/>
                    </a:moveTo>
                    <a:lnTo>
                      <a:pt x="0" y="0"/>
                    </a:lnTo>
                    <a:lnTo>
                      <a:pt x="0" y="324296"/>
                    </a:lnTo>
                    <a:lnTo>
                      <a:pt x="609600" y="324296"/>
                    </a:lnTo>
                    <a:lnTo>
                      <a:pt x="812800" y="162148"/>
                    </a:lnTo>
                    <a:lnTo>
                      <a:pt x="609600" y="0"/>
                    </a:lnTo>
                    <a:close/>
                  </a:path>
                </a:pathLst>
              </a:custGeom>
              <a:solidFill>
                <a:srgbClr val="EDEAE5"/>
              </a:solidFill>
            </p:spPr>
          </p:sp>
          <p:sp>
            <p:nvSpPr>
              <p:cNvPr name="TextBox 18" id="18"/>
              <p:cNvSpPr txBox="true"/>
              <p:nvPr/>
            </p:nvSpPr>
            <p:spPr>
              <a:xfrm>
                <a:off x="0" y="-9525"/>
                <a:ext cx="698500" cy="415925"/>
              </a:xfrm>
              <a:prstGeom prst="rect">
                <a:avLst/>
              </a:prstGeom>
            </p:spPr>
            <p:txBody>
              <a:bodyPr anchor="ctr" rtlCol="false" tIns="50800" lIns="50800" bIns="50800" rIns="50800"/>
              <a:lstStyle/>
              <a:p>
                <a:pPr algn="ctr">
                  <a:lnSpc>
                    <a:spcPts val="2539"/>
                  </a:lnSpc>
                </a:pPr>
              </a:p>
            </p:txBody>
          </p:sp>
        </p:grpSp>
      </p:grpSp>
      <p:sp>
        <p:nvSpPr>
          <p:cNvPr name="AutoShape 19" id="19"/>
          <p:cNvSpPr/>
          <p:nvPr/>
        </p:nvSpPr>
        <p:spPr>
          <a:xfrm rot="0">
            <a:off x="-638022" y="9654506"/>
            <a:ext cx="19566441" cy="0"/>
          </a:xfrm>
          <a:prstGeom prst="line">
            <a:avLst/>
          </a:prstGeom>
          <a:ln cap="flat" w="38100">
            <a:solidFill>
              <a:srgbClr val="EDEAE5"/>
            </a:solidFill>
            <a:prstDash val="solid"/>
            <a:headEnd type="none" len="sm" w="sm"/>
            <a:tailEnd type="none" len="sm" w="sm"/>
          </a:ln>
        </p:spPr>
      </p:sp>
      <p:sp>
        <p:nvSpPr>
          <p:cNvPr name="AutoShape 20" id="20"/>
          <p:cNvSpPr/>
          <p:nvPr/>
        </p:nvSpPr>
        <p:spPr>
          <a:xfrm rot="0">
            <a:off x="-638022" y="464024"/>
            <a:ext cx="19566441" cy="0"/>
          </a:xfrm>
          <a:prstGeom prst="line">
            <a:avLst/>
          </a:prstGeom>
          <a:ln cap="flat" w="38100">
            <a:solidFill>
              <a:srgbClr val="EDEAE5"/>
            </a:solidFill>
            <a:prstDash val="solid"/>
            <a:headEnd type="none" len="sm" w="sm"/>
            <a:tailEnd type="none" len="sm" w="sm"/>
          </a:ln>
        </p:spPr>
      </p:sp>
      <p:pic>
        <p:nvPicPr>
          <p:cNvPr name="Picture 21" id="21"/>
          <p:cNvPicPr>
            <a:picLocks noChangeAspect="true"/>
          </p:cNvPicPr>
          <p:nvPr/>
        </p:nvPicPr>
        <p:blipFill>
          <a:blip r:embed="rId2"/>
          <a:srcRect l="0" t="0" r="0" b="0"/>
          <a:stretch>
            <a:fillRect/>
          </a:stretch>
        </p:blipFill>
        <p:spPr>
          <a:xfrm flipH="false" flipV="false" rot="0">
            <a:off x="11617538" y="425505"/>
            <a:ext cx="6670462" cy="5549825"/>
          </a:xfrm>
          <a:prstGeom prst="rect">
            <a:avLst/>
          </a:prstGeom>
        </p:spPr>
      </p:pic>
      <p:sp>
        <p:nvSpPr>
          <p:cNvPr name="TextBox 22" id="22"/>
          <p:cNvSpPr txBox="true"/>
          <p:nvPr/>
        </p:nvSpPr>
        <p:spPr>
          <a:xfrm rot="0">
            <a:off x="461426" y="1489717"/>
            <a:ext cx="11968617" cy="6250178"/>
          </a:xfrm>
          <a:prstGeom prst="rect">
            <a:avLst/>
          </a:prstGeom>
        </p:spPr>
        <p:txBody>
          <a:bodyPr anchor="t" rtlCol="false" tIns="0" lIns="0" bIns="0" rIns="0">
            <a:spAutoFit/>
          </a:bodyPr>
          <a:lstStyle/>
          <a:p>
            <a:pPr>
              <a:lnSpc>
                <a:spcPts val="2904"/>
              </a:lnSpc>
            </a:pPr>
            <a:r>
              <a:rPr lang="en-US" sz="2074">
                <a:solidFill>
                  <a:srgbClr val="546873"/>
                </a:solidFill>
                <a:latin typeface="Nunito Bold"/>
              </a:rPr>
              <a:t>I</a:t>
            </a:r>
            <a:r>
              <a:rPr lang="en-US" sz="2074">
                <a:solidFill>
                  <a:srgbClr val="546873"/>
                </a:solidFill>
                <a:latin typeface="Nunito Bold"/>
              </a:rPr>
              <a:t>n this project, we aim to predict the winner of NFL games based on certain features such as</a:t>
            </a:r>
          </a:p>
          <a:p>
            <a:pPr>
              <a:lnSpc>
                <a:spcPts val="2904"/>
              </a:lnSpc>
            </a:pPr>
            <a:r>
              <a:rPr lang="en-US" sz="2074">
                <a:solidFill>
                  <a:srgbClr val="546873"/>
                </a:solidFill>
                <a:latin typeface="Nunito Bold"/>
              </a:rPr>
              <a:t>turnovers, score, possession, and home advantage. The dataset used in this project is</a:t>
            </a:r>
          </a:p>
          <a:p>
            <a:pPr>
              <a:lnSpc>
                <a:spcPts val="2904"/>
              </a:lnSpc>
            </a:pPr>
            <a:r>
              <a:rPr lang="en-US" sz="2074">
                <a:solidFill>
                  <a:srgbClr val="546873"/>
                </a:solidFill>
                <a:latin typeface="Nunito Bold"/>
              </a:rPr>
              <a:t>contained in the 'final_nfl_data.csv' file. We started by importing the necessary libraries such as</a:t>
            </a:r>
          </a:p>
          <a:p>
            <a:pPr>
              <a:lnSpc>
                <a:spcPts val="2904"/>
              </a:lnSpc>
            </a:pPr>
            <a:r>
              <a:rPr lang="en-US" sz="2074">
                <a:solidFill>
                  <a:srgbClr val="546873"/>
                </a:solidFill>
                <a:latin typeface="Nunito Bold"/>
              </a:rPr>
              <a:t>NumPy, Pandas, Pathlib, and collections. We also imported the required methods from</a:t>
            </a:r>
          </a:p>
          <a:p>
            <a:pPr>
              <a:lnSpc>
                <a:spcPts val="2904"/>
              </a:lnSpc>
            </a:pPr>
            <a:r>
              <a:rPr lang="en-US" sz="2074">
                <a:solidFill>
                  <a:srgbClr val="546873"/>
                </a:solidFill>
                <a:latin typeface="Nunito Bold"/>
              </a:rPr>
              <a:t>Scikit-learn and imblearn libraries such as balanced_accuracy_score, confusion_matrix, and</a:t>
            </a:r>
          </a:p>
          <a:p>
            <a:pPr>
              <a:lnSpc>
                <a:spcPts val="2904"/>
              </a:lnSpc>
            </a:pPr>
            <a:r>
              <a:rPr lang="en-US" sz="2074">
                <a:solidFill>
                  <a:srgbClr val="546873"/>
                </a:solidFill>
                <a:latin typeface="Nunito Bold"/>
              </a:rPr>
              <a:t>classification_report_imbalanced.</a:t>
            </a:r>
          </a:p>
          <a:p>
            <a:pPr>
              <a:lnSpc>
                <a:spcPts val="2904"/>
              </a:lnSpc>
            </a:pPr>
          </a:p>
          <a:p>
            <a:pPr>
              <a:lnSpc>
                <a:spcPts val="2904"/>
              </a:lnSpc>
            </a:pPr>
            <a:r>
              <a:rPr lang="en-US" sz="2074">
                <a:solidFill>
                  <a:srgbClr val="546873"/>
                </a:solidFill>
                <a:latin typeface="Nunito Bold"/>
              </a:rPr>
              <a:t>After importing the necessary libraries and methods, we loaded the dataset into a Pandas</a:t>
            </a:r>
          </a:p>
          <a:p>
            <a:pPr>
              <a:lnSpc>
                <a:spcPts val="2904"/>
              </a:lnSpc>
            </a:pPr>
            <a:r>
              <a:rPr lang="en-US" sz="2074">
                <a:solidFill>
                  <a:srgbClr val="546873"/>
                </a:solidFill>
                <a:latin typeface="Nunito Bold"/>
              </a:rPr>
              <a:t>dataframe using the read_csv method. We then checked the dataset for any null values, and</a:t>
            </a:r>
          </a:p>
          <a:p>
            <a:pPr>
              <a:lnSpc>
                <a:spcPts val="2904"/>
              </a:lnSpc>
            </a:pPr>
            <a:r>
              <a:rPr lang="en-US" sz="2074">
                <a:solidFill>
                  <a:srgbClr val="546873"/>
                </a:solidFill>
                <a:latin typeface="Nunito Bold"/>
              </a:rPr>
              <a:t>dropped the null columns and rows using the dropna method. We also reset the index of the</a:t>
            </a:r>
          </a:p>
          <a:p>
            <a:pPr>
              <a:lnSpc>
                <a:spcPts val="2904"/>
              </a:lnSpc>
            </a:pPr>
            <a:r>
              <a:rPr lang="en-US" sz="2074">
                <a:solidFill>
                  <a:srgbClr val="546873"/>
                </a:solidFill>
                <a:latin typeface="Nunito Bold"/>
              </a:rPr>
              <a:t>dataframe using the reset_index method. Since we would not be using the 'date', 'team_id', and</a:t>
            </a:r>
          </a:p>
          <a:p>
            <a:pPr>
              <a:lnSpc>
                <a:spcPts val="2904"/>
              </a:lnSpc>
            </a:pPr>
            <a:r>
              <a:rPr lang="en-US" sz="2074">
                <a:solidFill>
                  <a:srgbClr val="546873"/>
                </a:solidFill>
                <a:latin typeface="Nunito Bold"/>
              </a:rPr>
              <a:t>'name' columns in the prediction, we dropped them using the drop method.</a:t>
            </a:r>
          </a:p>
          <a:p>
            <a:pPr>
              <a:lnSpc>
                <a:spcPts val="2904"/>
              </a:lnSpc>
            </a:pPr>
          </a:p>
          <a:p>
            <a:pPr>
              <a:lnSpc>
                <a:spcPts val="2904"/>
              </a:lnSpc>
            </a:pPr>
            <a:r>
              <a:rPr lang="en-US" sz="2074">
                <a:solidFill>
                  <a:srgbClr val="546873"/>
                </a:solidFill>
                <a:latin typeface="Nunito Bold"/>
              </a:rPr>
              <a:t>To gain insights into the data, we printed the description of the features using the describe</a:t>
            </a:r>
          </a:p>
          <a:p>
            <a:pPr>
              <a:lnSpc>
                <a:spcPts val="2904"/>
              </a:lnSpc>
            </a:pPr>
            <a:r>
              <a:rPr lang="en-US" sz="2074">
                <a:solidFill>
                  <a:srgbClr val="546873"/>
                </a:solidFill>
                <a:latin typeface="Nunito Bold"/>
              </a:rPr>
              <a:t>method to get a statistical summary of the data. Overall, the data exploration phase of this</a:t>
            </a:r>
          </a:p>
          <a:p>
            <a:pPr>
              <a:lnSpc>
                <a:spcPts val="2904"/>
              </a:lnSpc>
            </a:pPr>
            <a:r>
              <a:rPr lang="en-US" sz="2074">
                <a:solidFill>
                  <a:srgbClr val="546873"/>
                </a:solidFill>
                <a:latin typeface="Nunito Bold"/>
              </a:rPr>
              <a:t>project involved loading the dataset into a Pandas dataframe, checking for null values,</a:t>
            </a:r>
          </a:p>
          <a:p>
            <a:pPr>
              <a:lnSpc>
                <a:spcPts val="2904"/>
              </a:lnSpc>
              <a:spcBef>
                <a:spcPct val="0"/>
              </a:spcBef>
            </a:pPr>
            <a:r>
              <a:rPr lang="en-US" sz="2074">
                <a:solidFill>
                  <a:srgbClr val="546873"/>
                </a:solidFill>
                <a:latin typeface="Nunito Bold"/>
              </a:rPr>
              <a:t>dropping irrelevant columns, and creating the features and target variables for the model.</a:t>
            </a:r>
          </a:p>
        </p:txBody>
      </p:sp>
      <p:sp>
        <p:nvSpPr>
          <p:cNvPr name="TextBox 23" id="23"/>
          <p:cNvSpPr txBox="true"/>
          <p:nvPr/>
        </p:nvSpPr>
        <p:spPr>
          <a:xfrm rot="0">
            <a:off x="461426" y="131157"/>
            <a:ext cx="7326733" cy="684784"/>
          </a:xfrm>
          <a:prstGeom prst="rect">
            <a:avLst/>
          </a:prstGeom>
        </p:spPr>
        <p:txBody>
          <a:bodyPr anchor="t" rtlCol="false" tIns="0" lIns="0" bIns="0" rIns="0">
            <a:spAutoFit/>
          </a:bodyPr>
          <a:lstStyle/>
          <a:p>
            <a:pPr>
              <a:lnSpc>
                <a:spcPts val="5588"/>
              </a:lnSpc>
            </a:pPr>
            <a:r>
              <a:rPr lang="en-US" sz="4400">
                <a:solidFill>
                  <a:srgbClr val="3B4A52"/>
                </a:solidFill>
                <a:latin typeface="Garet ExtraBold"/>
              </a:rPr>
              <a:t>DATA EXPLORATION </a:t>
            </a:r>
          </a:p>
        </p:txBody>
      </p:sp>
      <p:sp>
        <p:nvSpPr>
          <p:cNvPr name="TextBox 24" id="24"/>
          <p:cNvSpPr txBox="true"/>
          <p:nvPr/>
        </p:nvSpPr>
        <p:spPr>
          <a:xfrm rot="0">
            <a:off x="7546933" y="8813840"/>
            <a:ext cx="5081132" cy="488315"/>
          </a:xfrm>
          <a:prstGeom prst="rect">
            <a:avLst/>
          </a:prstGeom>
        </p:spPr>
        <p:txBody>
          <a:bodyPr anchor="t" rtlCol="false" tIns="0" lIns="0" bIns="0" rIns="0">
            <a:spAutoFit/>
          </a:bodyPr>
          <a:lstStyle/>
          <a:p>
            <a:pPr marL="0" indent="0" lvl="0">
              <a:lnSpc>
                <a:spcPts val="4059"/>
              </a:lnSpc>
              <a:spcBef>
                <a:spcPct val="0"/>
              </a:spcBef>
            </a:pPr>
            <a:r>
              <a:rPr lang="en-US" sz="2899">
                <a:solidFill>
                  <a:srgbClr val="EDEAE5"/>
                </a:solidFill>
                <a:latin typeface="Nunito Bold"/>
              </a:rPr>
              <a:t>Data cleaning</a:t>
            </a:r>
          </a:p>
        </p:txBody>
      </p:sp>
      <p:sp>
        <p:nvSpPr>
          <p:cNvPr name="TextBox 25" id="25"/>
          <p:cNvSpPr txBox="true"/>
          <p:nvPr/>
        </p:nvSpPr>
        <p:spPr>
          <a:xfrm rot="0">
            <a:off x="13006849" y="8769985"/>
            <a:ext cx="6829554" cy="488315"/>
          </a:xfrm>
          <a:prstGeom prst="rect">
            <a:avLst/>
          </a:prstGeom>
        </p:spPr>
        <p:txBody>
          <a:bodyPr anchor="t" rtlCol="false" tIns="0" lIns="0" bIns="0" rIns="0">
            <a:spAutoFit/>
          </a:bodyPr>
          <a:lstStyle/>
          <a:p>
            <a:pPr algn="l" marL="0" indent="0" lvl="0">
              <a:lnSpc>
                <a:spcPts val="4059"/>
              </a:lnSpc>
              <a:spcBef>
                <a:spcPct val="0"/>
              </a:spcBef>
            </a:pPr>
            <a:r>
              <a:rPr lang="en-US" sz="2899">
                <a:solidFill>
                  <a:srgbClr val="EDEAE5"/>
                </a:solidFill>
                <a:latin typeface="Nunito Bold"/>
              </a:rPr>
              <a:t>creating target variables </a:t>
            </a:r>
          </a:p>
        </p:txBody>
      </p:sp>
      <p:sp>
        <p:nvSpPr>
          <p:cNvPr name="TextBox 26" id="26"/>
          <p:cNvSpPr txBox="true"/>
          <p:nvPr/>
        </p:nvSpPr>
        <p:spPr>
          <a:xfrm rot="0">
            <a:off x="461426" y="8813840"/>
            <a:ext cx="5081132" cy="488315"/>
          </a:xfrm>
          <a:prstGeom prst="rect">
            <a:avLst/>
          </a:prstGeom>
        </p:spPr>
        <p:txBody>
          <a:bodyPr anchor="t" rtlCol="false" tIns="0" lIns="0" bIns="0" rIns="0">
            <a:spAutoFit/>
          </a:bodyPr>
          <a:lstStyle/>
          <a:p>
            <a:pPr marL="0" indent="0" lvl="0">
              <a:lnSpc>
                <a:spcPts val="4059"/>
              </a:lnSpc>
              <a:spcBef>
                <a:spcPct val="0"/>
              </a:spcBef>
            </a:pPr>
            <a:r>
              <a:rPr lang="en-US" sz="2899">
                <a:solidFill>
                  <a:srgbClr val="546873"/>
                </a:solidFill>
                <a:latin typeface="Nunito"/>
              </a:rPr>
              <a:t>Loading the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1515729" y="1363345"/>
            <a:ext cx="15256541" cy="9244498"/>
            <a:chOff x="0" y="0"/>
            <a:chExt cx="20342055" cy="12325998"/>
          </a:xfrm>
        </p:grpSpPr>
        <p:pic>
          <p:nvPicPr>
            <p:cNvPr name="Picture 3" id="3"/>
            <p:cNvPicPr>
              <a:picLocks noChangeAspect="true"/>
            </p:cNvPicPr>
            <p:nvPr/>
          </p:nvPicPr>
          <p:blipFill>
            <a:blip r:embed="rId2"/>
            <a:srcRect l="0" t="2501" r="0" b="2501"/>
            <a:stretch>
              <a:fillRect/>
            </a:stretch>
          </p:blipFill>
          <p:spPr>
            <a:xfrm>
              <a:off x="0" y="0"/>
              <a:ext cx="20342055" cy="12325998"/>
            </a:xfrm>
            <a:prstGeom prst="rect">
              <a:avLst/>
            </a:prstGeom>
          </p:spPr>
        </p:pic>
      </p:grpSp>
      <p:sp>
        <p:nvSpPr>
          <p:cNvPr name="TextBox 4" id="4"/>
          <p:cNvSpPr txBox="true"/>
          <p:nvPr/>
        </p:nvSpPr>
        <p:spPr>
          <a:xfrm rot="0">
            <a:off x="1515729" y="617855"/>
            <a:ext cx="5184262" cy="745491"/>
          </a:xfrm>
          <a:prstGeom prst="rect">
            <a:avLst/>
          </a:prstGeom>
        </p:spPr>
        <p:txBody>
          <a:bodyPr anchor="t" rtlCol="false" tIns="0" lIns="0" bIns="0" rIns="0">
            <a:spAutoFit/>
          </a:bodyPr>
          <a:lstStyle/>
          <a:p>
            <a:pPr>
              <a:lnSpc>
                <a:spcPts val="6159"/>
              </a:lnSpc>
              <a:spcBef>
                <a:spcPct val="0"/>
              </a:spcBef>
            </a:pPr>
            <a:r>
              <a:rPr lang="en-US" sz="4399">
                <a:solidFill>
                  <a:srgbClr val="3B4A52"/>
                </a:solidFill>
                <a:latin typeface="Garet ExtraBold"/>
              </a:rPr>
              <a:t>EDR DIAGRAM</a:t>
            </a:r>
          </a:p>
        </p:txBody>
      </p:sp>
      <p:grpSp>
        <p:nvGrpSpPr>
          <p:cNvPr name="Group 5" id="5"/>
          <p:cNvGrpSpPr/>
          <p:nvPr/>
        </p:nvGrpSpPr>
        <p:grpSpPr>
          <a:xfrm rot="5400000">
            <a:off x="8615876" y="-9144000"/>
            <a:ext cx="1056247" cy="18288000"/>
            <a:chOff x="0" y="0"/>
            <a:chExt cx="278189" cy="4816593"/>
          </a:xfrm>
        </p:grpSpPr>
        <p:sp>
          <p:nvSpPr>
            <p:cNvPr name="Freeform 6" id="6"/>
            <p:cNvSpPr/>
            <p:nvPr/>
          </p:nvSpPr>
          <p:spPr>
            <a:xfrm>
              <a:off x="0" y="0"/>
              <a:ext cx="278189" cy="4816592"/>
            </a:xfrm>
            <a:custGeom>
              <a:avLst/>
              <a:gdLst/>
              <a:ahLst/>
              <a:cxnLst/>
              <a:rect r="r" b="b" t="t" l="l"/>
              <a:pathLst>
                <a:path h="4816592" w="278189">
                  <a:moveTo>
                    <a:pt x="0" y="0"/>
                  </a:moveTo>
                  <a:lnTo>
                    <a:pt x="278189" y="0"/>
                  </a:lnTo>
                  <a:lnTo>
                    <a:pt x="278189" y="4816592"/>
                  </a:lnTo>
                  <a:lnTo>
                    <a:pt x="0" y="4816592"/>
                  </a:lnTo>
                  <a:close/>
                </a:path>
              </a:pathLst>
            </a:custGeom>
            <a:solidFill>
              <a:srgbClr val="91A8B4">
                <a:alpha val="83922"/>
              </a:srgbClr>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grpSp>
        <p:nvGrpSpPr>
          <p:cNvPr name="Group 2" id="2"/>
          <p:cNvGrpSpPr/>
          <p:nvPr/>
        </p:nvGrpSpPr>
        <p:grpSpPr>
          <a:xfrm rot="0">
            <a:off x="-257436" y="-334667"/>
            <a:ext cx="10907806" cy="11337231"/>
            <a:chOff x="0" y="0"/>
            <a:chExt cx="2872838" cy="2985937"/>
          </a:xfrm>
        </p:grpSpPr>
        <p:sp>
          <p:nvSpPr>
            <p:cNvPr name="Freeform 3" id="3"/>
            <p:cNvSpPr/>
            <p:nvPr/>
          </p:nvSpPr>
          <p:spPr>
            <a:xfrm>
              <a:off x="0" y="0"/>
              <a:ext cx="2872838" cy="2985937"/>
            </a:xfrm>
            <a:custGeom>
              <a:avLst/>
              <a:gdLst/>
              <a:ahLst/>
              <a:cxnLst/>
              <a:rect r="r" b="b" t="t" l="l"/>
              <a:pathLst>
                <a:path h="2985937" w="2872838">
                  <a:moveTo>
                    <a:pt x="0" y="0"/>
                  </a:moveTo>
                  <a:lnTo>
                    <a:pt x="2872838" y="0"/>
                  </a:lnTo>
                  <a:lnTo>
                    <a:pt x="2872838" y="2985937"/>
                  </a:lnTo>
                  <a:lnTo>
                    <a:pt x="0" y="2985937"/>
                  </a:lnTo>
                  <a:close/>
                </a:path>
              </a:pathLst>
            </a:custGeom>
            <a:solidFill>
              <a:srgbClr val="EDEAE5"/>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5" id="5"/>
          <p:cNvGrpSpPr/>
          <p:nvPr/>
        </p:nvGrpSpPr>
        <p:grpSpPr>
          <a:xfrm rot="0">
            <a:off x="1028700" y="383930"/>
            <a:ext cx="2264705" cy="3210437"/>
            <a:chOff x="0" y="0"/>
            <a:chExt cx="3019607" cy="4280582"/>
          </a:xfrm>
        </p:grpSpPr>
        <p:pic>
          <p:nvPicPr>
            <p:cNvPr name="Picture 6" id="6"/>
            <p:cNvPicPr>
              <a:picLocks noChangeAspect="true"/>
            </p:cNvPicPr>
            <p:nvPr/>
          </p:nvPicPr>
          <p:blipFill>
            <a:blip r:embed="rId2"/>
            <a:srcRect l="22732" t="0" r="22732" b="22690"/>
            <a:stretch>
              <a:fillRect/>
            </a:stretch>
          </p:blipFill>
          <p:spPr>
            <a:xfrm>
              <a:off x="0" y="0"/>
              <a:ext cx="3019607" cy="4280582"/>
            </a:xfrm>
            <a:prstGeom prst="rect">
              <a:avLst/>
            </a:prstGeom>
          </p:spPr>
        </p:pic>
      </p:grpSp>
      <p:pic>
        <p:nvPicPr>
          <p:cNvPr name="Picture 7" id="7"/>
          <p:cNvPicPr>
            <a:picLocks noChangeAspect="true"/>
          </p:cNvPicPr>
          <p:nvPr/>
        </p:nvPicPr>
        <p:blipFill>
          <a:blip r:embed="rId3"/>
          <a:srcRect l="2975" t="0" r="2975" b="0"/>
          <a:stretch>
            <a:fillRect/>
          </a:stretch>
        </p:blipFill>
        <p:spPr>
          <a:xfrm flipH="false" flipV="false" rot="0">
            <a:off x="342702" y="3295240"/>
            <a:ext cx="9707528" cy="6451157"/>
          </a:xfrm>
          <a:prstGeom prst="rect">
            <a:avLst/>
          </a:prstGeom>
        </p:spPr>
      </p:pic>
      <p:sp>
        <p:nvSpPr>
          <p:cNvPr name="TextBox 8" id="8"/>
          <p:cNvSpPr txBox="true"/>
          <p:nvPr/>
        </p:nvSpPr>
        <p:spPr>
          <a:xfrm rot="0">
            <a:off x="3317298" y="587807"/>
            <a:ext cx="5826702" cy="2707432"/>
          </a:xfrm>
          <a:prstGeom prst="rect">
            <a:avLst/>
          </a:prstGeom>
        </p:spPr>
        <p:txBody>
          <a:bodyPr anchor="t" rtlCol="false" tIns="0" lIns="0" bIns="0" rIns="0">
            <a:spAutoFit/>
          </a:bodyPr>
          <a:lstStyle/>
          <a:p>
            <a:pPr algn="r">
              <a:lnSpc>
                <a:spcPts val="7221"/>
              </a:lnSpc>
            </a:pPr>
            <a:r>
              <a:rPr lang="en-US" sz="5158">
                <a:solidFill>
                  <a:srgbClr val="3B4A52"/>
                </a:solidFill>
                <a:latin typeface="Garet ExtraBold"/>
              </a:rPr>
              <a:t>PROJECT </a:t>
            </a:r>
          </a:p>
          <a:p>
            <a:pPr algn="r">
              <a:lnSpc>
                <a:spcPts val="7221"/>
              </a:lnSpc>
              <a:spcBef>
                <a:spcPct val="0"/>
              </a:spcBef>
            </a:pPr>
            <a:r>
              <a:rPr lang="en-US" sz="5158">
                <a:solidFill>
                  <a:srgbClr val="3B4A52"/>
                </a:solidFill>
                <a:latin typeface="Garet ExtraBold"/>
              </a:rPr>
              <a:t>ANALYSIS PHASE </a:t>
            </a:r>
          </a:p>
        </p:txBody>
      </p:sp>
      <p:sp>
        <p:nvSpPr>
          <p:cNvPr name="TextBox 9" id="9"/>
          <p:cNvSpPr txBox="true"/>
          <p:nvPr/>
        </p:nvSpPr>
        <p:spPr>
          <a:xfrm rot="0">
            <a:off x="10678944" y="1458288"/>
            <a:ext cx="7640107" cy="7800012"/>
          </a:xfrm>
          <a:prstGeom prst="rect">
            <a:avLst/>
          </a:prstGeom>
        </p:spPr>
        <p:txBody>
          <a:bodyPr anchor="t" rtlCol="false" tIns="0" lIns="0" bIns="0" rIns="0">
            <a:spAutoFit/>
          </a:bodyPr>
          <a:lstStyle/>
          <a:p>
            <a:pPr marL="493586" indent="-246793" lvl="1">
              <a:lnSpc>
                <a:spcPts val="3863"/>
              </a:lnSpc>
              <a:buFont typeface="Arial"/>
              <a:buChar char="•"/>
            </a:pPr>
            <a:r>
              <a:rPr lang="en-US" sz="2286" spc="137">
                <a:solidFill>
                  <a:srgbClr val="3B4A52"/>
                </a:solidFill>
                <a:latin typeface="Open Sauce Light"/>
              </a:rPr>
              <a:t>Cleaned data by dropping null columns and rows, removing irrelevant columns, and converting possession to seconds</a:t>
            </a:r>
          </a:p>
          <a:p>
            <a:pPr marL="493586" indent="-246793" lvl="1">
              <a:lnSpc>
                <a:spcPts val="3863"/>
              </a:lnSpc>
              <a:buFont typeface="Arial"/>
              <a:buChar char="•"/>
            </a:pPr>
            <a:r>
              <a:rPr lang="en-US" sz="2286" spc="137">
                <a:solidFill>
                  <a:srgbClr val="3B4A52"/>
                </a:solidFill>
                <a:latin typeface="Open Sauce Light"/>
              </a:rPr>
              <a:t>Split data into training and testing datasets (80% for training)</a:t>
            </a:r>
          </a:p>
          <a:p>
            <a:pPr marL="493586" indent="-246793" lvl="1">
              <a:lnSpc>
                <a:spcPts val="3863"/>
              </a:lnSpc>
              <a:buFont typeface="Arial"/>
              <a:buChar char="•"/>
            </a:pPr>
            <a:r>
              <a:rPr lang="en-US" sz="2286" spc="137">
                <a:solidFill>
                  <a:srgbClr val="3B4A52"/>
                </a:solidFill>
                <a:latin typeface="Open Sauce Light"/>
              </a:rPr>
              <a:t>Normalized features using StandardScaler</a:t>
            </a:r>
          </a:p>
          <a:p>
            <a:pPr marL="493586" indent="-246793" lvl="1">
              <a:lnSpc>
                <a:spcPts val="3863"/>
              </a:lnSpc>
              <a:buFont typeface="Arial"/>
              <a:buChar char="•"/>
            </a:pPr>
            <a:r>
              <a:rPr lang="en-US" sz="2286" spc="137">
                <a:solidFill>
                  <a:srgbClr val="3B4A52"/>
                </a:solidFill>
                <a:latin typeface="Open Sauce Light"/>
              </a:rPr>
              <a:t>Fitted a decision tree classifier model and evaluated performance using confusion matrix, accuracy score, and classification report</a:t>
            </a:r>
          </a:p>
          <a:p>
            <a:pPr marL="493586" indent="-246793" lvl="1">
              <a:lnSpc>
                <a:spcPts val="3863"/>
              </a:lnSpc>
              <a:buFont typeface="Arial"/>
              <a:buChar char="•"/>
            </a:pPr>
            <a:r>
              <a:rPr lang="en-US" sz="2286" spc="137">
                <a:solidFill>
                  <a:srgbClr val="3B4A52"/>
                </a:solidFill>
                <a:latin typeface="Open Sauce Light"/>
              </a:rPr>
              <a:t>Achieved 72.98% accuracy score with room for improvement</a:t>
            </a:r>
          </a:p>
          <a:p>
            <a:pPr marL="493586" indent="-246793" lvl="1">
              <a:lnSpc>
                <a:spcPts val="3863"/>
              </a:lnSpc>
              <a:buFont typeface="Arial"/>
              <a:buChar char="•"/>
            </a:pPr>
            <a:r>
              <a:rPr lang="en-US" sz="2286" spc="137">
                <a:solidFill>
                  <a:srgbClr val="3B4A52"/>
                </a:solidFill>
                <a:latin typeface="Open Sauce Light"/>
              </a:rPr>
              <a:t>Implemented regression model to enhance accuracy to roughly 81.37%</a:t>
            </a:r>
          </a:p>
          <a:p>
            <a:pPr marL="493586" indent="-246793" lvl="1">
              <a:lnSpc>
                <a:spcPts val="3863"/>
              </a:lnSpc>
              <a:buFont typeface="Arial"/>
              <a:buChar char="•"/>
            </a:pPr>
            <a:r>
              <a:rPr lang="en-US" sz="2286" spc="137">
                <a:solidFill>
                  <a:srgbClr val="3B4A52"/>
                </a:solidFill>
                <a:latin typeface="Open Sauce Light"/>
              </a:rPr>
              <a:t>The model has shown promising results in predicting the winner of NFL games.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2138626" y="4780433"/>
            <a:ext cx="2010476" cy="2010476"/>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grpSp>
        <p:nvGrpSpPr>
          <p:cNvPr name="Group 5" id="5"/>
          <p:cNvGrpSpPr/>
          <p:nvPr/>
        </p:nvGrpSpPr>
        <p:grpSpPr>
          <a:xfrm rot="0">
            <a:off x="8138762" y="4780433"/>
            <a:ext cx="2010476" cy="2010476"/>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grpSp>
        <p:nvGrpSpPr>
          <p:cNvPr name="Group 8" id="8"/>
          <p:cNvGrpSpPr/>
          <p:nvPr/>
        </p:nvGrpSpPr>
        <p:grpSpPr>
          <a:xfrm rot="0">
            <a:off x="14138898" y="4780433"/>
            <a:ext cx="2010476" cy="2010476"/>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sp>
        <p:nvSpPr>
          <p:cNvPr name="AutoShape 11" id="11"/>
          <p:cNvSpPr/>
          <p:nvPr/>
        </p:nvSpPr>
        <p:spPr>
          <a:xfrm rot="0">
            <a:off x="-638022" y="309563"/>
            <a:ext cx="19566441" cy="0"/>
          </a:xfrm>
          <a:prstGeom prst="line">
            <a:avLst/>
          </a:prstGeom>
          <a:ln cap="flat" w="38100">
            <a:solidFill>
              <a:srgbClr val="BCCBCE"/>
            </a:solidFill>
            <a:prstDash val="solid"/>
            <a:headEnd type="none" len="sm" w="sm"/>
            <a:tailEnd type="none" len="sm" w="sm"/>
          </a:ln>
        </p:spPr>
      </p:sp>
      <p:sp>
        <p:nvSpPr>
          <p:cNvPr name="AutoShape 12" id="12"/>
          <p:cNvSpPr/>
          <p:nvPr/>
        </p:nvSpPr>
        <p:spPr>
          <a:xfrm rot="-5400000">
            <a:off x="4362519" y="6731553"/>
            <a:ext cx="3562825" cy="0"/>
          </a:xfrm>
          <a:prstGeom prst="line">
            <a:avLst/>
          </a:prstGeom>
          <a:ln cap="rnd" w="47625">
            <a:solidFill>
              <a:srgbClr val="BCCBCE"/>
            </a:solidFill>
            <a:prstDash val="solid"/>
            <a:headEnd type="none" len="sm" w="sm"/>
            <a:tailEnd type="none" len="sm" w="sm"/>
          </a:ln>
        </p:spPr>
      </p:sp>
      <p:sp>
        <p:nvSpPr>
          <p:cNvPr name="AutoShape 13" id="13"/>
          <p:cNvSpPr/>
          <p:nvPr/>
        </p:nvSpPr>
        <p:spPr>
          <a:xfrm rot="-5400000">
            <a:off x="10362655" y="6731553"/>
            <a:ext cx="3562825" cy="0"/>
          </a:xfrm>
          <a:prstGeom prst="line">
            <a:avLst/>
          </a:prstGeom>
          <a:ln cap="rnd" w="47625">
            <a:solidFill>
              <a:srgbClr val="BCCBCE"/>
            </a:solidFill>
            <a:prstDash val="solid"/>
            <a:headEnd type="none" len="sm" w="sm"/>
            <a:tailEnd type="none" len="sm" w="sm"/>
          </a:ln>
        </p:spPr>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92567" y="5353464"/>
            <a:ext cx="903139" cy="838790"/>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97291" y="5211843"/>
            <a:ext cx="1072531" cy="1073873"/>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757127" y="5353464"/>
            <a:ext cx="881777" cy="838790"/>
          </a:xfrm>
          <a:prstGeom prst="rect">
            <a:avLst/>
          </a:prstGeom>
        </p:spPr>
      </p:pic>
      <p:sp>
        <p:nvSpPr>
          <p:cNvPr name="TextBox 17" id="17"/>
          <p:cNvSpPr txBox="true"/>
          <p:nvPr/>
        </p:nvSpPr>
        <p:spPr>
          <a:xfrm rot="0">
            <a:off x="1538609" y="1292206"/>
            <a:ext cx="6002532" cy="563880"/>
          </a:xfrm>
          <a:prstGeom prst="rect">
            <a:avLst/>
          </a:prstGeom>
        </p:spPr>
        <p:txBody>
          <a:bodyPr anchor="t" rtlCol="false" tIns="0" lIns="0" bIns="0" rIns="0">
            <a:spAutoFit/>
          </a:bodyPr>
          <a:lstStyle/>
          <a:p>
            <a:pPr>
              <a:lnSpc>
                <a:spcPts val="4620"/>
              </a:lnSpc>
              <a:spcBef>
                <a:spcPct val="0"/>
              </a:spcBef>
            </a:pPr>
            <a:r>
              <a:rPr lang="en-US" sz="3300">
                <a:solidFill>
                  <a:srgbClr val="3B4A52"/>
                </a:solidFill>
                <a:latin typeface="Garet ExtraBold"/>
              </a:rPr>
              <a:t>MODEL DISCUSSION</a:t>
            </a:r>
          </a:p>
        </p:txBody>
      </p:sp>
      <p:sp>
        <p:nvSpPr>
          <p:cNvPr name="TextBox 18" id="18"/>
          <p:cNvSpPr txBox="true"/>
          <p:nvPr/>
        </p:nvSpPr>
        <p:spPr>
          <a:xfrm rot="0">
            <a:off x="1539807" y="7095709"/>
            <a:ext cx="3208113" cy="448310"/>
          </a:xfrm>
          <a:prstGeom prst="rect">
            <a:avLst/>
          </a:prstGeom>
        </p:spPr>
        <p:txBody>
          <a:bodyPr anchor="t" rtlCol="false" tIns="0" lIns="0" bIns="0" rIns="0">
            <a:spAutoFit/>
          </a:bodyPr>
          <a:lstStyle/>
          <a:p>
            <a:pPr algn="ctr">
              <a:lnSpc>
                <a:spcPts val="3639"/>
              </a:lnSpc>
              <a:spcBef>
                <a:spcPct val="0"/>
              </a:spcBef>
            </a:pPr>
            <a:r>
              <a:rPr lang="en-US" sz="2599">
                <a:solidFill>
                  <a:srgbClr val="3B4A52"/>
                </a:solidFill>
                <a:latin typeface="Garet ExtraBold"/>
              </a:rPr>
              <a:t>Resources</a:t>
            </a:r>
          </a:p>
        </p:txBody>
      </p:sp>
      <p:sp>
        <p:nvSpPr>
          <p:cNvPr name="TextBox 19" id="19"/>
          <p:cNvSpPr txBox="true"/>
          <p:nvPr/>
        </p:nvSpPr>
        <p:spPr>
          <a:xfrm rot="0">
            <a:off x="7254193" y="7095709"/>
            <a:ext cx="3779613" cy="448310"/>
          </a:xfrm>
          <a:prstGeom prst="rect">
            <a:avLst/>
          </a:prstGeom>
        </p:spPr>
        <p:txBody>
          <a:bodyPr anchor="t" rtlCol="false" tIns="0" lIns="0" bIns="0" rIns="0">
            <a:spAutoFit/>
          </a:bodyPr>
          <a:lstStyle/>
          <a:p>
            <a:pPr algn="ctr">
              <a:lnSpc>
                <a:spcPts val="3639"/>
              </a:lnSpc>
              <a:spcBef>
                <a:spcPct val="0"/>
              </a:spcBef>
            </a:pPr>
            <a:r>
              <a:rPr lang="en-US" sz="2599">
                <a:solidFill>
                  <a:srgbClr val="3B4A52"/>
                </a:solidFill>
                <a:latin typeface="Garet ExtraBold"/>
              </a:rPr>
              <a:t>Technology</a:t>
            </a:r>
          </a:p>
        </p:txBody>
      </p:sp>
      <p:sp>
        <p:nvSpPr>
          <p:cNvPr name="TextBox 20" id="20"/>
          <p:cNvSpPr txBox="true"/>
          <p:nvPr/>
        </p:nvSpPr>
        <p:spPr>
          <a:xfrm rot="0">
            <a:off x="13540080" y="7095709"/>
            <a:ext cx="3208113" cy="448310"/>
          </a:xfrm>
          <a:prstGeom prst="rect">
            <a:avLst/>
          </a:prstGeom>
        </p:spPr>
        <p:txBody>
          <a:bodyPr anchor="t" rtlCol="false" tIns="0" lIns="0" bIns="0" rIns="0">
            <a:spAutoFit/>
          </a:bodyPr>
          <a:lstStyle/>
          <a:p>
            <a:pPr algn="ctr">
              <a:lnSpc>
                <a:spcPts val="3639"/>
              </a:lnSpc>
              <a:spcBef>
                <a:spcPct val="0"/>
              </a:spcBef>
            </a:pPr>
            <a:r>
              <a:rPr lang="en-US" sz="2599">
                <a:solidFill>
                  <a:srgbClr val="3B4A52"/>
                </a:solidFill>
                <a:latin typeface="Garet ExtraBold"/>
              </a:rPr>
              <a:t>Service</a:t>
            </a:r>
          </a:p>
        </p:txBody>
      </p:sp>
      <p:sp>
        <p:nvSpPr>
          <p:cNvPr name="TextBox 21" id="21"/>
          <p:cNvSpPr txBox="true"/>
          <p:nvPr/>
        </p:nvSpPr>
        <p:spPr>
          <a:xfrm rot="0">
            <a:off x="2757127" y="2202796"/>
            <a:ext cx="6388071" cy="351028"/>
          </a:xfrm>
          <a:prstGeom prst="rect">
            <a:avLst/>
          </a:prstGeom>
        </p:spPr>
        <p:txBody>
          <a:bodyPr anchor="t" rtlCol="false" tIns="0" lIns="0" bIns="0" rIns="0">
            <a:spAutoFit/>
          </a:bodyPr>
          <a:lstStyle/>
          <a:p>
            <a:pPr>
              <a:lnSpc>
                <a:spcPts val="2920"/>
              </a:lnSpc>
            </a:pPr>
            <a:r>
              <a:rPr lang="en-US" sz="2299" spc="137">
                <a:solidFill>
                  <a:srgbClr val="3B4A52"/>
                </a:solidFill>
                <a:latin typeface="Nunito Bold"/>
              </a:rPr>
              <a:t>The Ability to Predict The winner </a:t>
            </a:r>
          </a:p>
        </p:txBody>
      </p:sp>
      <p:sp>
        <p:nvSpPr>
          <p:cNvPr name="TextBox 22" id="22"/>
          <p:cNvSpPr txBox="true"/>
          <p:nvPr/>
        </p:nvSpPr>
        <p:spPr>
          <a:xfrm rot="0">
            <a:off x="968307" y="7620219"/>
            <a:ext cx="4351113" cy="306959"/>
          </a:xfrm>
          <a:prstGeom prst="rect">
            <a:avLst/>
          </a:prstGeom>
        </p:spPr>
        <p:txBody>
          <a:bodyPr anchor="t" rtlCol="false" tIns="0" lIns="0" bIns="0" rIns="0">
            <a:spAutoFit/>
          </a:bodyPr>
          <a:lstStyle/>
          <a:p>
            <a:pPr algn="ctr">
              <a:lnSpc>
                <a:spcPts val="2412"/>
              </a:lnSpc>
            </a:pPr>
            <a:r>
              <a:rPr lang="en-US" sz="1899" spc="113">
                <a:solidFill>
                  <a:srgbClr val="546873"/>
                </a:solidFill>
                <a:latin typeface="Nunito"/>
              </a:rPr>
              <a:t>DATA</a:t>
            </a:r>
          </a:p>
        </p:txBody>
      </p:sp>
      <p:sp>
        <p:nvSpPr>
          <p:cNvPr name="TextBox 23" id="23"/>
          <p:cNvSpPr txBox="true"/>
          <p:nvPr/>
        </p:nvSpPr>
        <p:spPr>
          <a:xfrm rot="0">
            <a:off x="6969641" y="7620219"/>
            <a:ext cx="4351113" cy="306959"/>
          </a:xfrm>
          <a:prstGeom prst="rect">
            <a:avLst/>
          </a:prstGeom>
        </p:spPr>
        <p:txBody>
          <a:bodyPr anchor="t" rtlCol="false" tIns="0" lIns="0" bIns="0" rIns="0">
            <a:spAutoFit/>
          </a:bodyPr>
          <a:lstStyle/>
          <a:p>
            <a:pPr algn="ctr">
              <a:lnSpc>
                <a:spcPts val="2412"/>
              </a:lnSpc>
            </a:pPr>
            <a:r>
              <a:rPr lang="en-US" sz="1899" spc="113">
                <a:solidFill>
                  <a:srgbClr val="546873"/>
                </a:solidFill>
                <a:latin typeface="Nunito"/>
              </a:rPr>
              <a:t>Machine Learning </a:t>
            </a:r>
          </a:p>
        </p:txBody>
      </p:sp>
      <p:sp>
        <p:nvSpPr>
          <p:cNvPr name="TextBox 24" id="24"/>
          <p:cNvSpPr txBox="true"/>
          <p:nvPr/>
        </p:nvSpPr>
        <p:spPr>
          <a:xfrm rot="0">
            <a:off x="12968580" y="7620219"/>
            <a:ext cx="4351113" cy="306959"/>
          </a:xfrm>
          <a:prstGeom prst="rect">
            <a:avLst/>
          </a:prstGeom>
        </p:spPr>
        <p:txBody>
          <a:bodyPr anchor="t" rtlCol="false" tIns="0" lIns="0" bIns="0" rIns="0">
            <a:spAutoFit/>
          </a:bodyPr>
          <a:lstStyle/>
          <a:p>
            <a:pPr algn="ctr">
              <a:lnSpc>
                <a:spcPts val="2412"/>
              </a:lnSpc>
            </a:pPr>
            <a:r>
              <a:rPr lang="en-US" sz="1899" spc="113">
                <a:solidFill>
                  <a:srgbClr val="546873"/>
                </a:solidFill>
                <a:latin typeface="Nunito"/>
              </a:rPr>
              <a:t>Predict Game Winner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DDDDD"/>
        </a:solidFill>
      </p:bgPr>
    </p:bg>
    <p:spTree>
      <p:nvGrpSpPr>
        <p:cNvPr id="1" name=""/>
        <p:cNvGrpSpPr/>
        <p:nvPr/>
      </p:nvGrpSpPr>
      <p:grpSpPr>
        <a:xfrm>
          <a:off x="0" y="0"/>
          <a:ext cx="0" cy="0"/>
          <a:chOff x="0" y="0"/>
          <a:chExt cx="0" cy="0"/>
        </a:xfrm>
      </p:grpSpPr>
      <p:grpSp>
        <p:nvGrpSpPr>
          <p:cNvPr name="Group 2" id="2"/>
          <p:cNvGrpSpPr/>
          <p:nvPr/>
        </p:nvGrpSpPr>
        <p:grpSpPr>
          <a:xfrm rot="0">
            <a:off x="15443308" y="-969726"/>
            <a:ext cx="3631984" cy="3631984"/>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63492" y="9296400"/>
            <a:ext cx="2516197" cy="2516197"/>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86740" y="2284275"/>
            <a:ext cx="8657260" cy="6384269"/>
            <a:chOff x="0" y="0"/>
            <a:chExt cx="2280102" cy="1681454"/>
          </a:xfrm>
        </p:grpSpPr>
        <p:sp>
          <p:nvSpPr>
            <p:cNvPr name="Freeform 9" id="9"/>
            <p:cNvSpPr/>
            <p:nvPr/>
          </p:nvSpPr>
          <p:spPr>
            <a:xfrm>
              <a:off x="0" y="0"/>
              <a:ext cx="2280102" cy="1681454"/>
            </a:xfrm>
            <a:custGeom>
              <a:avLst/>
              <a:gdLst/>
              <a:ahLst/>
              <a:cxnLst/>
              <a:rect r="r" b="b" t="t" l="l"/>
              <a:pathLst>
                <a:path h="1681454" w="2280102">
                  <a:moveTo>
                    <a:pt x="0" y="0"/>
                  </a:moveTo>
                  <a:lnTo>
                    <a:pt x="2280102" y="0"/>
                  </a:lnTo>
                  <a:lnTo>
                    <a:pt x="2280102" y="1681454"/>
                  </a:lnTo>
                  <a:lnTo>
                    <a:pt x="0" y="1681454"/>
                  </a:lnTo>
                  <a:close/>
                </a:path>
              </a:pathLst>
            </a:custGeom>
            <a:solidFill>
              <a:srgbClr val="000000">
                <a:alpha val="0"/>
              </a:srgbClr>
            </a:solidFill>
            <a:ln w="38100">
              <a:solidFill>
                <a:srgbClr val="E1E0D6"/>
              </a:solidFill>
            </a:ln>
          </p:spPr>
        </p:sp>
        <p:sp>
          <p:nvSpPr>
            <p:cNvPr name="TextBox 10" id="10"/>
            <p:cNvSpPr txBox="true"/>
            <p:nvPr/>
          </p:nvSpPr>
          <p:spPr>
            <a:xfrm>
              <a:off x="0" y="-66675"/>
              <a:ext cx="812800" cy="879475"/>
            </a:xfrm>
            <a:prstGeom prst="rect">
              <a:avLst/>
            </a:prstGeom>
          </p:spPr>
          <p:txBody>
            <a:bodyPr anchor="ctr" rtlCol="false" tIns="50800" lIns="50800" bIns="50800" rIns="50800"/>
            <a:lstStyle/>
            <a:p>
              <a:pPr marL="626104" indent="-313052" lvl="1">
                <a:lnSpc>
                  <a:spcPts val="4059"/>
                </a:lnSpc>
                <a:buFont typeface="Arial"/>
                <a:buChar char="•"/>
              </a:pPr>
              <a:r>
                <a:rPr lang="en-US" sz="2899">
                  <a:solidFill>
                    <a:srgbClr val="000000"/>
                  </a:solidFill>
                  <a:latin typeface="Arimo"/>
                </a:rPr>
                <a:t>Decision Tree Classifier:</a:t>
              </a:r>
            </a:p>
            <a:p>
              <a:pPr marL="1252208" indent="-417403" lvl="2">
                <a:lnSpc>
                  <a:spcPts val="4059"/>
                </a:lnSpc>
                <a:buFont typeface="Arial"/>
                <a:buChar char="⚬"/>
              </a:pPr>
              <a:r>
                <a:rPr lang="en-US" sz="2899">
                  <a:solidFill>
                    <a:srgbClr val="000000"/>
                  </a:solidFill>
                  <a:latin typeface="Arimo"/>
                </a:rPr>
                <a:t>A type of supervised learning algorithm that can be used for both classification and regression tasks.</a:t>
              </a:r>
            </a:p>
            <a:p>
              <a:pPr marL="1252208" indent="-417403" lvl="2">
                <a:lnSpc>
                  <a:spcPts val="4059"/>
                </a:lnSpc>
                <a:buFont typeface="Arial"/>
                <a:buChar char="⚬"/>
              </a:pPr>
              <a:r>
                <a:rPr lang="en-US" sz="2899">
                  <a:solidFill>
                    <a:srgbClr val="000000"/>
                  </a:solidFill>
                  <a:latin typeface="Arimo"/>
                </a:rPr>
                <a:t>It builds a model in the form of a tree with nodes and branches based on the training data, where each node represents a feature and each branch represents a decision or outcome.</a:t>
              </a:r>
            </a:p>
            <a:p>
              <a:pPr>
                <a:lnSpc>
                  <a:spcPts val="4059"/>
                </a:lnSpc>
              </a:pPr>
            </a:p>
          </p:txBody>
        </p:sp>
      </p:grpSp>
      <p:grpSp>
        <p:nvGrpSpPr>
          <p:cNvPr name="Group 11" id="11"/>
          <p:cNvGrpSpPr/>
          <p:nvPr/>
        </p:nvGrpSpPr>
        <p:grpSpPr>
          <a:xfrm rot="0">
            <a:off x="9364457" y="2662258"/>
            <a:ext cx="8657260" cy="6241067"/>
            <a:chOff x="0" y="0"/>
            <a:chExt cx="2280102" cy="1643738"/>
          </a:xfrm>
        </p:grpSpPr>
        <p:sp>
          <p:nvSpPr>
            <p:cNvPr name="Freeform 12" id="12"/>
            <p:cNvSpPr/>
            <p:nvPr/>
          </p:nvSpPr>
          <p:spPr>
            <a:xfrm>
              <a:off x="0" y="0"/>
              <a:ext cx="2280102" cy="1643738"/>
            </a:xfrm>
            <a:custGeom>
              <a:avLst/>
              <a:gdLst/>
              <a:ahLst/>
              <a:cxnLst/>
              <a:rect r="r" b="b" t="t" l="l"/>
              <a:pathLst>
                <a:path h="1643738" w="2280102">
                  <a:moveTo>
                    <a:pt x="0" y="0"/>
                  </a:moveTo>
                  <a:lnTo>
                    <a:pt x="2280102" y="0"/>
                  </a:lnTo>
                  <a:lnTo>
                    <a:pt x="2280102" y="1643738"/>
                  </a:lnTo>
                  <a:lnTo>
                    <a:pt x="0" y="1643738"/>
                  </a:lnTo>
                  <a:close/>
                </a:path>
              </a:pathLst>
            </a:custGeom>
            <a:solidFill>
              <a:srgbClr val="000000">
                <a:alpha val="0"/>
              </a:srgbClr>
            </a:solidFill>
            <a:ln w="38100">
              <a:solidFill>
                <a:srgbClr val="DDDDDD"/>
              </a:solidFill>
            </a:ln>
          </p:spPr>
        </p:sp>
        <p:sp>
          <p:nvSpPr>
            <p:cNvPr name="TextBox 13" id="13"/>
            <p:cNvSpPr txBox="true"/>
            <p:nvPr/>
          </p:nvSpPr>
          <p:spPr>
            <a:xfrm>
              <a:off x="0" y="-66675"/>
              <a:ext cx="812800" cy="879475"/>
            </a:xfrm>
            <a:prstGeom prst="rect">
              <a:avLst/>
            </a:prstGeom>
          </p:spPr>
          <p:txBody>
            <a:bodyPr anchor="ctr" rtlCol="false" tIns="50800" lIns="50800" bIns="50800" rIns="50800"/>
            <a:lstStyle/>
            <a:p>
              <a:pPr marL="626104" indent="-313052" lvl="1">
                <a:lnSpc>
                  <a:spcPts val="4059"/>
                </a:lnSpc>
                <a:buFont typeface="Arial"/>
                <a:buChar char="•"/>
              </a:pPr>
              <a:r>
                <a:rPr lang="en-US" sz="2899">
                  <a:solidFill>
                    <a:srgbClr val="000000"/>
                  </a:solidFill>
                  <a:latin typeface="Arimo"/>
                </a:rPr>
                <a:t>Logistic Regression:</a:t>
              </a:r>
            </a:p>
            <a:p>
              <a:pPr marL="1252208" indent="-417403" lvl="2">
                <a:lnSpc>
                  <a:spcPts val="4059"/>
                </a:lnSpc>
                <a:buFont typeface="Arial"/>
                <a:buChar char="⚬"/>
              </a:pPr>
              <a:r>
                <a:rPr lang="en-US" sz="2899">
                  <a:solidFill>
                    <a:srgbClr val="000000"/>
                  </a:solidFill>
                  <a:latin typeface="Arimo"/>
                </a:rPr>
                <a:t>A statistical model that is commonly used for classification tasks.</a:t>
              </a:r>
            </a:p>
            <a:p>
              <a:pPr marL="1252208" indent="-417403" lvl="2">
                <a:lnSpc>
                  <a:spcPts val="4059"/>
                </a:lnSpc>
                <a:buFont typeface="Arial"/>
                <a:buChar char="⚬"/>
              </a:pPr>
              <a:r>
                <a:rPr lang="en-US" sz="2899">
                  <a:solidFill>
                    <a:srgbClr val="000000"/>
                  </a:solidFill>
                  <a:latin typeface="Arimo"/>
                </a:rPr>
                <a:t>It works by modeling the probability of an event occurring, given a set of features, and classifies the event as either 0 or 1 based on a threshold probability.</a:t>
              </a:r>
            </a:p>
            <a:p>
              <a:pPr>
                <a:lnSpc>
                  <a:spcPts val="4059"/>
                </a:lnSpc>
              </a:pPr>
            </a:p>
            <a:p>
              <a:pPr>
                <a:lnSpc>
                  <a:spcPts val="4059"/>
                </a:lnSpc>
              </a:pPr>
            </a:p>
            <a:p>
              <a:pPr>
                <a:lnSpc>
                  <a:spcPts val="4059"/>
                </a:lnSpc>
              </a:pPr>
            </a:p>
          </p:txBody>
        </p:sp>
      </p:grpSp>
      <p:pic>
        <p:nvPicPr>
          <p:cNvPr name="Picture 14" id="14"/>
          <p:cNvPicPr>
            <a:picLocks noChangeAspect="true"/>
          </p:cNvPicPr>
          <p:nvPr/>
        </p:nvPicPr>
        <p:blipFill>
          <a:blip r:embed="rId2"/>
          <a:srcRect l="0" t="0" r="0" b="0"/>
          <a:stretch>
            <a:fillRect/>
          </a:stretch>
        </p:blipFill>
        <p:spPr>
          <a:xfrm flipH="false" flipV="false" rot="0">
            <a:off x="6416644" y="6598678"/>
            <a:ext cx="4609296" cy="4609296"/>
          </a:xfrm>
          <a:prstGeom prst="rect">
            <a:avLst/>
          </a:prstGeom>
        </p:spPr>
      </p:pic>
      <p:sp>
        <p:nvSpPr>
          <p:cNvPr name="TextBox 15" id="15"/>
          <p:cNvSpPr txBox="true"/>
          <p:nvPr/>
        </p:nvSpPr>
        <p:spPr>
          <a:xfrm rot="0">
            <a:off x="4328630" y="675343"/>
            <a:ext cx="10071653" cy="981075"/>
          </a:xfrm>
          <a:prstGeom prst="rect">
            <a:avLst/>
          </a:prstGeom>
        </p:spPr>
        <p:txBody>
          <a:bodyPr anchor="t" rtlCol="false" tIns="0" lIns="0" bIns="0" rIns="0">
            <a:spAutoFit/>
          </a:bodyPr>
          <a:lstStyle/>
          <a:p>
            <a:pPr algn="ctr">
              <a:lnSpc>
                <a:spcPts val="7679"/>
              </a:lnSpc>
            </a:pPr>
            <a:r>
              <a:rPr lang="en-US" sz="6399">
                <a:solidFill>
                  <a:srgbClr val="271905"/>
                </a:solidFill>
                <a:latin typeface="Alice"/>
              </a:rPr>
              <a:t>MODEL DISCUSSION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sp>
        <p:nvSpPr>
          <p:cNvPr name="AutoShape 2" id="2"/>
          <p:cNvSpPr/>
          <p:nvPr/>
        </p:nvSpPr>
        <p:spPr>
          <a:xfrm rot="0">
            <a:off x="2377593" y="9248775"/>
            <a:ext cx="8671708" cy="9525"/>
          </a:xfrm>
          <a:prstGeom prst="rect">
            <a:avLst/>
          </a:prstGeom>
          <a:solidFill>
            <a:srgbClr val="5D5D5D"/>
          </a:solidFill>
        </p:spPr>
      </p:sp>
      <p:pic>
        <p:nvPicPr>
          <p:cNvPr name="Picture 3" id="3"/>
          <p:cNvPicPr>
            <a:picLocks noChangeAspect="true"/>
          </p:cNvPicPr>
          <p:nvPr/>
        </p:nvPicPr>
        <p:blipFill>
          <a:blip r:embed="rId2"/>
          <a:srcRect l="2228" t="6550" r="4716" b="0"/>
          <a:stretch>
            <a:fillRect/>
          </a:stretch>
        </p:blipFill>
        <p:spPr>
          <a:xfrm flipH="false" flipV="false" rot="0">
            <a:off x="480230" y="1690161"/>
            <a:ext cx="6371412" cy="4539833"/>
          </a:xfrm>
          <a:prstGeom prst="rect">
            <a:avLst/>
          </a:prstGeom>
        </p:spPr>
      </p:pic>
      <p:pic>
        <p:nvPicPr>
          <p:cNvPr name="Picture 4" id="4"/>
          <p:cNvPicPr>
            <a:picLocks noChangeAspect="true"/>
          </p:cNvPicPr>
          <p:nvPr/>
        </p:nvPicPr>
        <p:blipFill>
          <a:blip r:embed="rId3"/>
          <a:srcRect l="0" t="385" r="3919" b="385"/>
          <a:stretch>
            <a:fillRect/>
          </a:stretch>
        </p:blipFill>
        <p:spPr>
          <a:xfrm flipH="false" flipV="false" rot="0">
            <a:off x="10128515" y="1847819"/>
            <a:ext cx="7861826" cy="4382175"/>
          </a:xfrm>
          <a:prstGeom prst="rect">
            <a:avLst/>
          </a:prstGeom>
        </p:spPr>
      </p:pic>
      <p:pic>
        <p:nvPicPr>
          <p:cNvPr name="Picture 5" id="5"/>
          <p:cNvPicPr>
            <a:picLocks noChangeAspect="true"/>
          </p:cNvPicPr>
          <p:nvPr/>
        </p:nvPicPr>
        <p:blipFill>
          <a:blip r:embed="rId4"/>
          <a:srcRect l="9781" t="0" r="9781" b="0"/>
          <a:stretch>
            <a:fillRect/>
          </a:stretch>
        </p:blipFill>
        <p:spPr>
          <a:xfrm flipH="false" flipV="false" rot="0">
            <a:off x="6569290" y="1480195"/>
            <a:ext cx="4163519" cy="5117421"/>
          </a:xfrm>
          <a:prstGeom prst="rect">
            <a:avLst/>
          </a:prstGeom>
        </p:spPr>
      </p:pic>
      <p:sp>
        <p:nvSpPr>
          <p:cNvPr name="TextBox 6" id="6"/>
          <p:cNvSpPr txBox="true"/>
          <p:nvPr/>
        </p:nvSpPr>
        <p:spPr>
          <a:xfrm rot="0">
            <a:off x="2377593" y="1800194"/>
            <a:ext cx="3459322" cy="340677"/>
          </a:xfrm>
          <a:prstGeom prst="rect">
            <a:avLst/>
          </a:prstGeom>
        </p:spPr>
        <p:txBody>
          <a:bodyPr anchor="t" rtlCol="false" tIns="0" lIns="0" bIns="0" rIns="0">
            <a:spAutoFit/>
          </a:bodyPr>
          <a:lstStyle/>
          <a:p>
            <a:pPr>
              <a:lnSpc>
                <a:spcPts val="2747"/>
              </a:lnSpc>
            </a:pPr>
          </a:p>
        </p:txBody>
      </p:sp>
      <p:sp>
        <p:nvSpPr>
          <p:cNvPr name="TextBox 7" id="7"/>
          <p:cNvSpPr txBox="true"/>
          <p:nvPr/>
        </p:nvSpPr>
        <p:spPr>
          <a:xfrm rot="0">
            <a:off x="2377593" y="952500"/>
            <a:ext cx="3459322"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HK Grotesk Light"/>
              </a:rPr>
              <a:t>Decision Tree</a:t>
            </a:r>
          </a:p>
        </p:txBody>
      </p:sp>
      <p:sp>
        <p:nvSpPr>
          <p:cNvPr name="TextBox 8" id="8"/>
          <p:cNvSpPr txBox="true"/>
          <p:nvPr/>
        </p:nvSpPr>
        <p:spPr>
          <a:xfrm rot="0">
            <a:off x="10732809" y="952500"/>
            <a:ext cx="5569996"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HK Grotesk Light"/>
              </a:rPr>
              <a:t>Logistical Regression</a:t>
            </a:r>
          </a:p>
        </p:txBody>
      </p:sp>
      <p:sp>
        <p:nvSpPr>
          <p:cNvPr name="TextBox 9" id="9"/>
          <p:cNvSpPr txBox="true"/>
          <p:nvPr/>
        </p:nvSpPr>
        <p:spPr>
          <a:xfrm rot="0">
            <a:off x="1028700" y="7543898"/>
            <a:ext cx="8500949" cy="938371"/>
          </a:xfrm>
          <a:prstGeom prst="rect">
            <a:avLst/>
          </a:prstGeom>
        </p:spPr>
        <p:txBody>
          <a:bodyPr anchor="t" rtlCol="false" tIns="0" lIns="0" bIns="0" rIns="0">
            <a:spAutoFit/>
          </a:bodyPr>
          <a:lstStyle/>
          <a:p>
            <a:pPr>
              <a:lnSpc>
                <a:spcPts val="7603"/>
              </a:lnSpc>
            </a:pPr>
            <a:r>
              <a:rPr lang="en-US" sz="5431">
                <a:solidFill>
                  <a:srgbClr val="000000"/>
                </a:solidFill>
                <a:latin typeface="HK Grotesk Medium"/>
              </a:rPr>
              <a:t>Was the model successful?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10550447" y="0"/>
            <a:ext cx="7379300" cy="4409625"/>
            <a:chOff x="0" y="0"/>
            <a:chExt cx="9839066" cy="5879500"/>
          </a:xfrm>
        </p:grpSpPr>
        <p:pic>
          <p:nvPicPr>
            <p:cNvPr name="Picture 3" id="3"/>
            <p:cNvPicPr>
              <a:picLocks noChangeAspect="true"/>
            </p:cNvPicPr>
            <p:nvPr/>
          </p:nvPicPr>
          <p:blipFill>
            <a:blip r:embed="rId2"/>
            <a:srcRect l="0" t="2118" r="0" b="2118"/>
            <a:stretch>
              <a:fillRect/>
            </a:stretch>
          </p:blipFill>
          <p:spPr>
            <a:xfrm>
              <a:off x="0" y="0"/>
              <a:ext cx="9839066" cy="5879500"/>
            </a:xfrm>
            <a:prstGeom prst="rect">
              <a:avLst/>
            </a:prstGeom>
          </p:spPr>
        </p:pic>
      </p:grpSp>
      <p:grpSp>
        <p:nvGrpSpPr>
          <p:cNvPr name="Group 4" id="4"/>
          <p:cNvGrpSpPr/>
          <p:nvPr/>
        </p:nvGrpSpPr>
        <p:grpSpPr>
          <a:xfrm rot="0">
            <a:off x="7468403" y="5769712"/>
            <a:ext cx="10819597" cy="4777141"/>
            <a:chOff x="0" y="0"/>
            <a:chExt cx="2849606" cy="1258177"/>
          </a:xfrm>
        </p:grpSpPr>
        <p:sp>
          <p:nvSpPr>
            <p:cNvPr name="Freeform 5" id="5"/>
            <p:cNvSpPr/>
            <p:nvPr/>
          </p:nvSpPr>
          <p:spPr>
            <a:xfrm>
              <a:off x="0" y="0"/>
              <a:ext cx="2849606" cy="1258177"/>
            </a:xfrm>
            <a:custGeom>
              <a:avLst/>
              <a:gdLst/>
              <a:ahLst/>
              <a:cxnLst/>
              <a:rect r="r" b="b" t="t" l="l"/>
              <a:pathLst>
                <a:path h="1258177" w="2849606">
                  <a:moveTo>
                    <a:pt x="0" y="0"/>
                  </a:moveTo>
                  <a:lnTo>
                    <a:pt x="2849606" y="0"/>
                  </a:lnTo>
                  <a:lnTo>
                    <a:pt x="2849606" y="1258177"/>
                  </a:lnTo>
                  <a:lnTo>
                    <a:pt x="0" y="1258177"/>
                  </a:lnTo>
                  <a:close/>
                </a:path>
              </a:pathLst>
            </a:custGeom>
            <a:solidFill>
              <a:srgbClr val="BCCBCE"/>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TextBox 7" id="7"/>
          <p:cNvSpPr txBox="true"/>
          <p:nvPr/>
        </p:nvSpPr>
        <p:spPr>
          <a:xfrm rot="0">
            <a:off x="1028700" y="587146"/>
            <a:ext cx="5889014" cy="1526541"/>
          </a:xfrm>
          <a:prstGeom prst="rect">
            <a:avLst/>
          </a:prstGeom>
        </p:spPr>
        <p:txBody>
          <a:bodyPr anchor="t" rtlCol="false" tIns="0" lIns="0" bIns="0" rIns="0">
            <a:spAutoFit/>
          </a:bodyPr>
          <a:lstStyle/>
          <a:p>
            <a:pPr>
              <a:lnSpc>
                <a:spcPts val="6159"/>
              </a:lnSpc>
              <a:spcBef>
                <a:spcPct val="0"/>
              </a:spcBef>
            </a:pPr>
            <a:r>
              <a:rPr lang="en-US" sz="4399">
                <a:solidFill>
                  <a:srgbClr val="3B4A52"/>
                </a:solidFill>
                <a:latin typeface="Garet ExtraBold"/>
              </a:rPr>
              <a:t>OTHER MODEL ONE COULD USE ?</a:t>
            </a:r>
          </a:p>
        </p:txBody>
      </p:sp>
      <p:sp>
        <p:nvSpPr>
          <p:cNvPr name="TextBox 8" id="8"/>
          <p:cNvSpPr txBox="true"/>
          <p:nvPr/>
        </p:nvSpPr>
        <p:spPr>
          <a:xfrm rot="0">
            <a:off x="1028700" y="2075586"/>
            <a:ext cx="10196584" cy="6547516"/>
          </a:xfrm>
          <a:prstGeom prst="rect">
            <a:avLst/>
          </a:prstGeom>
        </p:spPr>
        <p:txBody>
          <a:bodyPr anchor="t" rtlCol="false" tIns="0" lIns="0" bIns="0" rIns="0">
            <a:spAutoFit/>
          </a:bodyPr>
          <a:lstStyle/>
          <a:p>
            <a:pPr algn="just">
              <a:lnSpc>
                <a:spcPts val="3463"/>
              </a:lnSpc>
            </a:pPr>
            <a:r>
              <a:rPr lang="en-US" sz="2473">
                <a:solidFill>
                  <a:srgbClr val="3B4A52"/>
                </a:solidFill>
                <a:latin typeface="Canva Sans"/>
              </a:rPr>
              <a:t>There are many other models that can be used for predicting the winner of NFL games. Some examples include:</a:t>
            </a:r>
          </a:p>
          <a:p>
            <a:pPr algn="just">
              <a:lnSpc>
                <a:spcPts val="3463"/>
              </a:lnSpc>
            </a:pPr>
          </a:p>
          <a:p>
            <a:pPr algn="just" marL="534092" indent="-267046" lvl="1">
              <a:lnSpc>
                <a:spcPts val="3463"/>
              </a:lnSpc>
              <a:buFont typeface="Arial"/>
              <a:buChar char="•"/>
            </a:pPr>
            <a:r>
              <a:rPr lang="en-US" sz="2473">
                <a:solidFill>
                  <a:srgbClr val="3B4A52"/>
                </a:solidFill>
                <a:latin typeface="Canva Sans"/>
              </a:rPr>
              <a:t>Neural Networks: A class of models inspired by the structure and function of the human brain, often used for complex and non-linear classification problems. (Module 20)</a:t>
            </a:r>
          </a:p>
          <a:p>
            <a:pPr algn="just" marL="534092" indent="-267046" lvl="1">
              <a:lnSpc>
                <a:spcPts val="3463"/>
              </a:lnSpc>
              <a:buFont typeface="Arial"/>
              <a:buChar char="•"/>
            </a:pPr>
            <a:r>
              <a:rPr lang="en-US" sz="2473">
                <a:solidFill>
                  <a:srgbClr val="3B4A52"/>
                </a:solidFill>
                <a:latin typeface="Canva Sans"/>
              </a:rPr>
              <a:t>Gradient Boosting: A machine learning technique that combines multiple weak models to create a strong predictive model.</a:t>
            </a:r>
          </a:p>
          <a:p>
            <a:pPr algn="just" marL="534092" indent="-267046" lvl="1">
              <a:lnSpc>
                <a:spcPts val="3463"/>
              </a:lnSpc>
              <a:buFont typeface="Arial"/>
              <a:buChar char="•"/>
            </a:pPr>
            <a:r>
              <a:rPr lang="en-US" sz="2473">
                <a:solidFill>
                  <a:srgbClr val="3B4A52"/>
                </a:solidFill>
                <a:latin typeface="Canva Sans"/>
              </a:rPr>
              <a:t>Bayesian Networks: A probabilistic graphical model that uses a network of nodes and edges to represent the relationship between different variables.</a:t>
            </a:r>
          </a:p>
          <a:p>
            <a:pPr algn="just">
              <a:lnSpc>
                <a:spcPts val="3463"/>
              </a:lnSpc>
            </a:pPr>
            <a:r>
              <a:rPr lang="en-US" sz="2473">
                <a:solidFill>
                  <a:srgbClr val="3B4A52"/>
                </a:solidFill>
                <a:latin typeface="Canva Sans"/>
              </a:rPr>
              <a:t>The choice of model depends on the specific problem, the amount and quality of available data, and the desired level of accuracy and interpretability.</a:t>
            </a:r>
          </a:p>
          <a:p>
            <a:pPr algn="just">
              <a:lnSpc>
                <a:spcPts val="346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9192645" y="123364"/>
            <a:ext cx="7964834" cy="3042845"/>
            <a:chOff x="0" y="0"/>
            <a:chExt cx="10619779" cy="4057127"/>
          </a:xfrm>
        </p:grpSpPr>
        <p:pic>
          <p:nvPicPr>
            <p:cNvPr name="Picture 3" id="3"/>
            <p:cNvPicPr>
              <a:picLocks noChangeAspect="true"/>
            </p:cNvPicPr>
            <p:nvPr/>
          </p:nvPicPr>
          <p:blipFill>
            <a:blip r:embed="rId2"/>
            <a:srcRect l="0" t="16041" r="0" b="16041"/>
            <a:stretch>
              <a:fillRect/>
            </a:stretch>
          </p:blipFill>
          <p:spPr>
            <a:xfrm>
              <a:off x="0" y="0"/>
              <a:ext cx="10619779" cy="4057127"/>
            </a:xfrm>
            <a:prstGeom prst="rect">
              <a:avLst/>
            </a:prstGeom>
          </p:spPr>
        </p:pic>
      </p:grpSp>
      <p:sp>
        <p:nvSpPr>
          <p:cNvPr name="AutoShape 4" id="4"/>
          <p:cNvSpPr/>
          <p:nvPr/>
        </p:nvSpPr>
        <p:spPr>
          <a:xfrm rot="0">
            <a:off x="8290203" y="9004113"/>
            <a:ext cx="8808349" cy="0"/>
          </a:xfrm>
          <a:prstGeom prst="line">
            <a:avLst/>
          </a:prstGeom>
          <a:ln cap="flat" w="19050">
            <a:solidFill>
              <a:srgbClr val="BCCBCE"/>
            </a:solidFill>
            <a:prstDash val="solid"/>
            <a:headEnd type="none" len="sm" w="sm"/>
            <a:tailEnd type="none" len="sm" w="sm"/>
          </a:ln>
        </p:spPr>
      </p:sp>
      <p:sp>
        <p:nvSpPr>
          <p:cNvPr name="AutoShape 5" id="5"/>
          <p:cNvSpPr/>
          <p:nvPr/>
        </p:nvSpPr>
        <p:spPr>
          <a:xfrm rot="0">
            <a:off x="8290203" y="6501434"/>
            <a:ext cx="8808349" cy="0"/>
          </a:xfrm>
          <a:prstGeom prst="line">
            <a:avLst/>
          </a:prstGeom>
          <a:ln cap="flat" w="19050">
            <a:solidFill>
              <a:srgbClr val="BCCBCE"/>
            </a:solidFill>
            <a:prstDash val="solid"/>
            <a:headEnd type="none" len="sm" w="sm"/>
            <a:tailEnd type="none" len="sm" w="sm"/>
          </a:ln>
        </p:spPr>
      </p:sp>
      <p:grpSp>
        <p:nvGrpSpPr>
          <p:cNvPr name="Group 6" id="6"/>
          <p:cNvGrpSpPr/>
          <p:nvPr/>
        </p:nvGrpSpPr>
        <p:grpSpPr>
          <a:xfrm rot="0">
            <a:off x="8290203" y="2810109"/>
            <a:ext cx="8808349" cy="6207767"/>
            <a:chOff x="0" y="0"/>
            <a:chExt cx="2319894" cy="1634967"/>
          </a:xfrm>
        </p:grpSpPr>
        <p:sp>
          <p:nvSpPr>
            <p:cNvPr name="Freeform 7" id="7"/>
            <p:cNvSpPr/>
            <p:nvPr/>
          </p:nvSpPr>
          <p:spPr>
            <a:xfrm>
              <a:off x="0" y="0"/>
              <a:ext cx="2319894" cy="1634967"/>
            </a:xfrm>
            <a:custGeom>
              <a:avLst/>
              <a:gdLst/>
              <a:ahLst/>
              <a:cxnLst/>
              <a:rect r="r" b="b" t="t" l="l"/>
              <a:pathLst>
                <a:path h="1634967" w="2319894">
                  <a:moveTo>
                    <a:pt x="0" y="0"/>
                  </a:moveTo>
                  <a:lnTo>
                    <a:pt x="2319894" y="0"/>
                  </a:lnTo>
                  <a:lnTo>
                    <a:pt x="2319894" y="1634967"/>
                  </a:lnTo>
                  <a:lnTo>
                    <a:pt x="0" y="1634967"/>
                  </a:lnTo>
                  <a:close/>
                </a:path>
              </a:pathLst>
            </a:custGeom>
            <a:solidFill>
              <a:srgbClr val="91A8B4">
                <a:alpha val="9804"/>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220"/>
                </a:lnSpc>
              </a:pPr>
            </a:p>
          </p:txBody>
        </p:sp>
      </p:grpSp>
      <p:sp>
        <p:nvSpPr>
          <p:cNvPr name="AutoShape 9" id="9"/>
          <p:cNvSpPr/>
          <p:nvPr/>
        </p:nvSpPr>
        <p:spPr>
          <a:xfrm rot="0">
            <a:off x="8290203" y="7761730"/>
            <a:ext cx="8808349" cy="0"/>
          </a:xfrm>
          <a:prstGeom prst="line">
            <a:avLst/>
          </a:prstGeom>
          <a:ln cap="flat" w="19050">
            <a:solidFill>
              <a:srgbClr val="BCCBCE"/>
            </a:solidFill>
            <a:prstDash val="solid"/>
            <a:headEnd type="none" len="sm" w="sm"/>
            <a:tailEnd type="none" len="sm" w="sm"/>
          </a:ln>
        </p:spPr>
      </p:sp>
      <p:sp>
        <p:nvSpPr>
          <p:cNvPr name="AutoShape 10" id="10"/>
          <p:cNvSpPr/>
          <p:nvPr/>
        </p:nvSpPr>
        <p:spPr>
          <a:xfrm rot="0">
            <a:off x="8290203" y="5276963"/>
            <a:ext cx="8808349" cy="0"/>
          </a:xfrm>
          <a:prstGeom prst="line">
            <a:avLst/>
          </a:prstGeom>
          <a:ln cap="flat" w="19050">
            <a:solidFill>
              <a:srgbClr val="BCCBCE"/>
            </a:solidFill>
            <a:prstDash val="solid"/>
            <a:headEnd type="none" len="sm" w="sm"/>
            <a:tailEnd type="none" len="sm" w="sm"/>
          </a:ln>
        </p:spPr>
      </p:sp>
      <p:sp>
        <p:nvSpPr>
          <p:cNvPr name="AutoShape 11" id="11"/>
          <p:cNvSpPr/>
          <p:nvPr/>
        </p:nvSpPr>
        <p:spPr>
          <a:xfrm rot="0">
            <a:off x="8290203" y="4034580"/>
            <a:ext cx="8808349" cy="0"/>
          </a:xfrm>
          <a:prstGeom prst="line">
            <a:avLst/>
          </a:prstGeom>
          <a:ln cap="flat" w="19050">
            <a:solidFill>
              <a:srgbClr val="BCCBCE"/>
            </a:solidFill>
            <a:prstDash val="solid"/>
            <a:headEnd type="none" len="sm" w="sm"/>
            <a:tailEnd type="none" len="sm" w="sm"/>
          </a:ln>
        </p:spPr>
      </p:sp>
      <p:sp>
        <p:nvSpPr>
          <p:cNvPr name="AutoShape 12" id="12"/>
          <p:cNvSpPr/>
          <p:nvPr/>
        </p:nvSpPr>
        <p:spPr>
          <a:xfrm rot="0">
            <a:off x="8290203" y="2792196"/>
            <a:ext cx="8808349" cy="0"/>
          </a:xfrm>
          <a:prstGeom prst="line">
            <a:avLst/>
          </a:prstGeom>
          <a:ln cap="flat" w="19050">
            <a:solidFill>
              <a:srgbClr val="BCCBCE"/>
            </a:solidFill>
            <a:prstDash val="solid"/>
            <a:headEnd type="none" len="sm" w="sm"/>
            <a:tailEnd type="none" len="sm" w="sm"/>
          </a:ln>
        </p:spPr>
      </p:sp>
      <p:grpSp>
        <p:nvGrpSpPr>
          <p:cNvPr name="Group 13" id="13"/>
          <p:cNvGrpSpPr/>
          <p:nvPr/>
        </p:nvGrpSpPr>
        <p:grpSpPr>
          <a:xfrm rot="0">
            <a:off x="15130256" y="3832458"/>
            <a:ext cx="1457368" cy="5171656"/>
            <a:chOff x="0" y="0"/>
            <a:chExt cx="322472" cy="1144334"/>
          </a:xfrm>
        </p:grpSpPr>
        <p:sp>
          <p:nvSpPr>
            <p:cNvPr name="Freeform 14" id="14"/>
            <p:cNvSpPr/>
            <p:nvPr/>
          </p:nvSpPr>
          <p:spPr>
            <a:xfrm>
              <a:off x="0" y="0"/>
              <a:ext cx="322472" cy="1144334"/>
            </a:xfrm>
            <a:custGeom>
              <a:avLst/>
              <a:gdLst/>
              <a:ahLst/>
              <a:cxnLst/>
              <a:rect r="r" b="b" t="t" l="l"/>
              <a:pathLst>
                <a:path h="1144334" w="322472">
                  <a:moveTo>
                    <a:pt x="0" y="0"/>
                  </a:moveTo>
                  <a:lnTo>
                    <a:pt x="322472" y="0"/>
                  </a:lnTo>
                  <a:lnTo>
                    <a:pt x="322472" y="1144334"/>
                  </a:lnTo>
                  <a:lnTo>
                    <a:pt x="0" y="1144334"/>
                  </a:lnTo>
                  <a:close/>
                </a:path>
              </a:pathLst>
            </a:custGeom>
            <a:solidFill>
              <a:srgbClr val="546873"/>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16" id="16"/>
          <p:cNvGrpSpPr/>
          <p:nvPr/>
        </p:nvGrpSpPr>
        <p:grpSpPr>
          <a:xfrm rot="0">
            <a:off x="13051714" y="8394143"/>
            <a:ext cx="1457368" cy="609970"/>
            <a:chOff x="0" y="0"/>
            <a:chExt cx="322472" cy="134968"/>
          </a:xfrm>
        </p:grpSpPr>
        <p:sp>
          <p:nvSpPr>
            <p:cNvPr name="Freeform 17" id="17"/>
            <p:cNvSpPr/>
            <p:nvPr/>
          </p:nvSpPr>
          <p:spPr>
            <a:xfrm>
              <a:off x="0" y="0"/>
              <a:ext cx="322472" cy="134968"/>
            </a:xfrm>
            <a:custGeom>
              <a:avLst/>
              <a:gdLst/>
              <a:ahLst/>
              <a:cxnLst/>
              <a:rect r="r" b="b" t="t" l="l"/>
              <a:pathLst>
                <a:path h="134968" w="322472">
                  <a:moveTo>
                    <a:pt x="0" y="0"/>
                  </a:moveTo>
                  <a:lnTo>
                    <a:pt x="322472" y="0"/>
                  </a:lnTo>
                  <a:lnTo>
                    <a:pt x="322472" y="134968"/>
                  </a:lnTo>
                  <a:lnTo>
                    <a:pt x="0" y="134968"/>
                  </a:lnTo>
                  <a:close/>
                </a:path>
              </a:pathLst>
            </a:custGeom>
            <a:solidFill>
              <a:srgbClr val="546873"/>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19" id="19"/>
          <p:cNvGrpSpPr/>
          <p:nvPr/>
        </p:nvGrpSpPr>
        <p:grpSpPr>
          <a:xfrm rot="0">
            <a:off x="10984729" y="8699128"/>
            <a:ext cx="1457368" cy="304985"/>
            <a:chOff x="0" y="0"/>
            <a:chExt cx="322472" cy="67484"/>
          </a:xfrm>
        </p:grpSpPr>
        <p:sp>
          <p:nvSpPr>
            <p:cNvPr name="Freeform 20" id="20"/>
            <p:cNvSpPr/>
            <p:nvPr/>
          </p:nvSpPr>
          <p:spPr>
            <a:xfrm>
              <a:off x="0" y="0"/>
              <a:ext cx="322472" cy="67484"/>
            </a:xfrm>
            <a:custGeom>
              <a:avLst/>
              <a:gdLst/>
              <a:ahLst/>
              <a:cxnLst/>
              <a:rect r="r" b="b" t="t" l="l"/>
              <a:pathLst>
                <a:path h="67484" w="322472">
                  <a:moveTo>
                    <a:pt x="0" y="0"/>
                  </a:moveTo>
                  <a:lnTo>
                    <a:pt x="322472" y="0"/>
                  </a:lnTo>
                  <a:lnTo>
                    <a:pt x="322472" y="67484"/>
                  </a:lnTo>
                  <a:lnTo>
                    <a:pt x="0" y="67484"/>
                  </a:lnTo>
                  <a:close/>
                </a:path>
              </a:pathLst>
            </a:custGeom>
            <a:solidFill>
              <a:srgbClr val="546873"/>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22" id="22"/>
          <p:cNvGrpSpPr/>
          <p:nvPr/>
        </p:nvGrpSpPr>
        <p:grpSpPr>
          <a:xfrm rot="0">
            <a:off x="9026434" y="8796123"/>
            <a:ext cx="1457368" cy="207990"/>
            <a:chOff x="0" y="0"/>
            <a:chExt cx="322472" cy="46022"/>
          </a:xfrm>
        </p:grpSpPr>
        <p:sp>
          <p:nvSpPr>
            <p:cNvPr name="Freeform 23" id="23"/>
            <p:cNvSpPr/>
            <p:nvPr/>
          </p:nvSpPr>
          <p:spPr>
            <a:xfrm>
              <a:off x="0" y="0"/>
              <a:ext cx="322472" cy="46022"/>
            </a:xfrm>
            <a:custGeom>
              <a:avLst/>
              <a:gdLst/>
              <a:ahLst/>
              <a:cxnLst/>
              <a:rect r="r" b="b" t="t" l="l"/>
              <a:pathLst>
                <a:path h="46022" w="322472">
                  <a:moveTo>
                    <a:pt x="0" y="0"/>
                  </a:moveTo>
                  <a:lnTo>
                    <a:pt x="322472" y="0"/>
                  </a:lnTo>
                  <a:lnTo>
                    <a:pt x="322472" y="46022"/>
                  </a:lnTo>
                  <a:lnTo>
                    <a:pt x="0" y="46022"/>
                  </a:lnTo>
                  <a:close/>
                </a:path>
              </a:pathLst>
            </a:custGeom>
            <a:solidFill>
              <a:srgbClr val="546873"/>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TextBox 25" id="25"/>
          <p:cNvSpPr txBox="true"/>
          <p:nvPr/>
        </p:nvSpPr>
        <p:spPr>
          <a:xfrm rot="0">
            <a:off x="11095635" y="9172575"/>
            <a:ext cx="1210673" cy="330200"/>
          </a:xfrm>
          <a:prstGeom prst="rect">
            <a:avLst/>
          </a:prstGeom>
        </p:spPr>
        <p:txBody>
          <a:bodyPr anchor="t" rtlCol="false" tIns="0" lIns="0" bIns="0" rIns="0">
            <a:spAutoFit/>
          </a:bodyPr>
          <a:lstStyle/>
          <a:p>
            <a:pPr algn="ctr" marL="0" indent="0" lvl="0">
              <a:lnSpc>
                <a:spcPts val="2799"/>
              </a:lnSpc>
              <a:spcBef>
                <a:spcPct val="0"/>
              </a:spcBef>
            </a:pPr>
            <a:r>
              <a:rPr lang="en-US" sz="1999" spc="119" u="none">
                <a:solidFill>
                  <a:srgbClr val="546873"/>
                </a:solidFill>
                <a:latin typeface="Nunito Bold"/>
              </a:rPr>
              <a:t>2020</a:t>
            </a:r>
          </a:p>
        </p:txBody>
      </p:sp>
      <p:sp>
        <p:nvSpPr>
          <p:cNvPr name="TextBox 26" id="26"/>
          <p:cNvSpPr txBox="true"/>
          <p:nvPr/>
        </p:nvSpPr>
        <p:spPr>
          <a:xfrm rot="0">
            <a:off x="9149781" y="9172575"/>
            <a:ext cx="1210673" cy="330200"/>
          </a:xfrm>
          <a:prstGeom prst="rect">
            <a:avLst/>
          </a:prstGeom>
        </p:spPr>
        <p:txBody>
          <a:bodyPr anchor="t" rtlCol="false" tIns="0" lIns="0" bIns="0" rIns="0">
            <a:spAutoFit/>
          </a:bodyPr>
          <a:lstStyle/>
          <a:p>
            <a:pPr algn="ctr">
              <a:lnSpc>
                <a:spcPts val="2799"/>
              </a:lnSpc>
              <a:spcBef>
                <a:spcPct val="0"/>
              </a:spcBef>
            </a:pPr>
            <a:r>
              <a:rPr lang="en-US" sz="1999" spc="119">
                <a:solidFill>
                  <a:srgbClr val="546873"/>
                </a:solidFill>
                <a:latin typeface="Nunito Bold"/>
              </a:rPr>
              <a:t>2019</a:t>
            </a:r>
          </a:p>
        </p:txBody>
      </p:sp>
      <p:sp>
        <p:nvSpPr>
          <p:cNvPr name="TextBox 27" id="27"/>
          <p:cNvSpPr txBox="true"/>
          <p:nvPr/>
        </p:nvSpPr>
        <p:spPr>
          <a:xfrm rot="0">
            <a:off x="9149781" y="8433512"/>
            <a:ext cx="1210673"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546873"/>
                </a:solidFill>
                <a:latin typeface="Nunito"/>
              </a:rPr>
              <a:t>6.1</a:t>
            </a:r>
          </a:p>
        </p:txBody>
      </p:sp>
      <p:sp>
        <p:nvSpPr>
          <p:cNvPr name="TextBox 28" id="28"/>
          <p:cNvSpPr txBox="true"/>
          <p:nvPr/>
        </p:nvSpPr>
        <p:spPr>
          <a:xfrm rot="0">
            <a:off x="7548894" y="8767548"/>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0</a:t>
            </a:r>
          </a:p>
        </p:txBody>
      </p:sp>
      <p:sp>
        <p:nvSpPr>
          <p:cNvPr name="TextBox 29" id="29"/>
          <p:cNvSpPr txBox="true"/>
          <p:nvPr/>
        </p:nvSpPr>
        <p:spPr>
          <a:xfrm rot="0">
            <a:off x="7548894" y="7505070"/>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50</a:t>
            </a:r>
          </a:p>
        </p:txBody>
      </p:sp>
      <p:sp>
        <p:nvSpPr>
          <p:cNvPr name="TextBox 30" id="30"/>
          <p:cNvSpPr txBox="true"/>
          <p:nvPr/>
        </p:nvSpPr>
        <p:spPr>
          <a:xfrm rot="0">
            <a:off x="7548894" y="6389710"/>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100</a:t>
            </a:r>
          </a:p>
        </p:txBody>
      </p:sp>
      <p:sp>
        <p:nvSpPr>
          <p:cNvPr name="TextBox 31" id="31"/>
          <p:cNvSpPr txBox="true"/>
          <p:nvPr/>
        </p:nvSpPr>
        <p:spPr>
          <a:xfrm rot="0">
            <a:off x="7548894" y="5147780"/>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150</a:t>
            </a:r>
          </a:p>
        </p:txBody>
      </p:sp>
      <p:sp>
        <p:nvSpPr>
          <p:cNvPr name="TextBox 32" id="32"/>
          <p:cNvSpPr txBox="true"/>
          <p:nvPr/>
        </p:nvSpPr>
        <p:spPr>
          <a:xfrm rot="0">
            <a:off x="7548894" y="3887484"/>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200</a:t>
            </a:r>
          </a:p>
        </p:txBody>
      </p:sp>
      <p:sp>
        <p:nvSpPr>
          <p:cNvPr name="TextBox 33" id="33"/>
          <p:cNvSpPr txBox="true"/>
          <p:nvPr/>
        </p:nvSpPr>
        <p:spPr>
          <a:xfrm rot="0">
            <a:off x="7548894" y="2663013"/>
            <a:ext cx="741309"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91A8B4"/>
                </a:solidFill>
                <a:latin typeface="Nunito"/>
              </a:rPr>
              <a:t>250</a:t>
            </a:r>
          </a:p>
        </p:txBody>
      </p:sp>
      <p:sp>
        <p:nvSpPr>
          <p:cNvPr name="TextBox 34" id="34"/>
          <p:cNvSpPr txBox="true"/>
          <p:nvPr/>
        </p:nvSpPr>
        <p:spPr>
          <a:xfrm rot="0">
            <a:off x="11108077" y="8298605"/>
            <a:ext cx="1210673"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546873"/>
                </a:solidFill>
                <a:latin typeface="Nunito"/>
              </a:rPr>
              <a:t>14.1</a:t>
            </a:r>
          </a:p>
        </p:txBody>
      </p:sp>
      <p:sp>
        <p:nvSpPr>
          <p:cNvPr name="TextBox 35" id="35"/>
          <p:cNvSpPr txBox="true"/>
          <p:nvPr/>
        </p:nvSpPr>
        <p:spPr>
          <a:xfrm rot="0">
            <a:off x="13175062" y="8019004"/>
            <a:ext cx="1210673"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546873"/>
                </a:solidFill>
                <a:latin typeface="Nunito"/>
              </a:rPr>
              <a:t>27</a:t>
            </a:r>
          </a:p>
        </p:txBody>
      </p:sp>
      <p:sp>
        <p:nvSpPr>
          <p:cNvPr name="TextBox 36" id="36"/>
          <p:cNvSpPr txBox="true"/>
          <p:nvPr/>
        </p:nvSpPr>
        <p:spPr>
          <a:xfrm rot="0">
            <a:off x="15253604" y="3442434"/>
            <a:ext cx="1210673" cy="264198"/>
          </a:xfrm>
          <a:prstGeom prst="rect">
            <a:avLst/>
          </a:prstGeom>
        </p:spPr>
        <p:txBody>
          <a:bodyPr anchor="t" rtlCol="false" tIns="0" lIns="0" bIns="0" rIns="0">
            <a:spAutoFit/>
          </a:bodyPr>
          <a:lstStyle/>
          <a:p>
            <a:pPr algn="ctr">
              <a:lnSpc>
                <a:spcPts val="2237"/>
              </a:lnSpc>
              <a:spcBef>
                <a:spcPct val="0"/>
              </a:spcBef>
            </a:pPr>
            <a:r>
              <a:rPr lang="en-US" sz="1598" spc="95">
                <a:solidFill>
                  <a:srgbClr val="546873"/>
                </a:solidFill>
                <a:latin typeface="Nunito"/>
              </a:rPr>
              <a:t>209.2</a:t>
            </a:r>
          </a:p>
        </p:txBody>
      </p:sp>
      <p:sp>
        <p:nvSpPr>
          <p:cNvPr name="TextBox 37" id="37"/>
          <p:cNvSpPr txBox="true"/>
          <p:nvPr/>
        </p:nvSpPr>
        <p:spPr>
          <a:xfrm rot="0">
            <a:off x="13175062" y="9172575"/>
            <a:ext cx="1210673" cy="330200"/>
          </a:xfrm>
          <a:prstGeom prst="rect">
            <a:avLst/>
          </a:prstGeom>
        </p:spPr>
        <p:txBody>
          <a:bodyPr anchor="t" rtlCol="false" tIns="0" lIns="0" bIns="0" rIns="0">
            <a:spAutoFit/>
          </a:bodyPr>
          <a:lstStyle/>
          <a:p>
            <a:pPr algn="ctr" marL="0" indent="0" lvl="0">
              <a:lnSpc>
                <a:spcPts val="2799"/>
              </a:lnSpc>
              <a:spcBef>
                <a:spcPct val="0"/>
              </a:spcBef>
            </a:pPr>
            <a:r>
              <a:rPr lang="en-US" sz="1999" spc="119" u="none">
                <a:solidFill>
                  <a:srgbClr val="546873"/>
                </a:solidFill>
                <a:latin typeface="Nunito Bold"/>
              </a:rPr>
              <a:t>2021</a:t>
            </a:r>
          </a:p>
        </p:txBody>
      </p:sp>
      <p:sp>
        <p:nvSpPr>
          <p:cNvPr name="TextBox 38" id="38"/>
          <p:cNvSpPr txBox="true"/>
          <p:nvPr/>
        </p:nvSpPr>
        <p:spPr>
          <a:xfrm rot="0">
            <a:off x="15253604" y="9172575"/>
            <a:ext cx="1210673" cy="330200"/>
          </a:xfrm>
          <a:prstGeom prst="rect">
            <a:avLst/>
          </a:prstGeom>
        </p:spPr>
        <p:txBody>
          <a:bodyPr anchor="t" rtlCol="false" tIns="0" lIns="0" bIns="0" rIns="0">
            <a:spAutoFit/>
          </a:bodyPr>
          <a:lstStyle/>
          <a:p>
            <a:pPr algn="ctr" marL="0" indent="0" lvl="0">
              <a:lnSpc>
                <a:spcPts val="2799"/>
              </a:lnSpc>
              <a:spcBef>
                <a:spcPct val="0"/>
              </a:spcBef>
            </a:pPr>
            <a:r>
              <a:rPr lang="en-US" sz="1999" spc="119" u="none">
                <a:solidFill>
                  <a:srgbClr val="546873"/>
                </a:solidFill>
                <a:latin typeface="Nunito Bold"/>
              </a:rPr>
              <a:t>2022</a:t>
            </a:r>
          </a:p>
        </p:txBody>
      </p:sp>
      <p:sp>
        <p:nvSpPr>
          <p:cNvPr name="TextBox 39" id="39"/>
          <p:cNvSpPr txBox="true"/>
          <p:nvPr/>
        </p:nvSpPr>
        <p:spPr>
          <a:xfrm rot="0">
            <a:off x="1028700" y="2734478"/>
            <a:ext cx="6426395" cy="2307591"/>
          </a:xfrm>
          <a:prstGeom prst="rect">
            <a:avLst/>
          </a:prstGeom>
        </p:spPr>
        <p:txBody>
          <a:bodyPr anchor="t" rtlCol="false" tIns="0" lIns="0" bIns="0" rIns="0">
            <a:spAutoFit/>
          </a:bodyPr>
          <a:lstStyle/>
          <a:p>
            <a:pPr>
              <a:lnSpc>
                <a:spcPts val="6159"/>
              </a:lnSpc>
              <a:spcBef>
                <a:spcPct val="0"/>
              </a:spcBef>
            </a:pPr>
            <a:r>
              <a:rPr lang="en-US" sz="4399">
                <a:solidFill>
                  <a:srgbClr val="3B4A52"/>
                </a:solidFill>
                <a:latin typeface="Garet ExtraBold"/>
              </a:rPr>
              <a:t>DATA VISUALAIZATION USED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grpSp>
        <p:nvGrpSpPr>
          <p:cNvPr name="Group 2" id="2"/>
          <p:cNvGrpSpPr/>
          <p:nvPr/>
        </p:nvGrpSpPr>
        <p:grpSpPr>
          <a:xfrm rot="0">
            <a:off x="-380211" y="1196135"/>
            <a:ext cx="20743988" cy="8534400"/>
            <a:chOff x="0" y="0"/>
            <a:chExt cx="5463437" cy="2247743"/>
          </a:xfrm>
        </p:grpSpPr>
        <p:sp>
          <p:nvSpPr>
            <p:cNvPr name="Freeform 3" id="3"/>
            <p:cNvSpPr/>
            <p:nvPr/>
          </p:nvSpPr>
          <p:spPr>
            <a:xfrm>
              <a:off x="0" y="0"/>
              <a:ext cx="5463437" cy="2247743"/>
            </a:xfrm>
            <a:custGeom>
              <a:avLst/>
              <a:gdLst/>
              <a:ahLst/>
              <a:cxnLst/>
              <a:rect r="r" b="b" t="t" l="l"/>
              <a:pathLst>
                <a:path h="2247743" w="5463437">
                  <a:moveTo>
                    <a:pt x="0" y="0"/>
                  </a:moveTo>
                  <a:lnTo>
                    <a:pt x="5463437" y="0"/>
                  </a:lnTo>
                  <a:lnTo>
                    <a:pt x="5463437" y="2247743"/>
                  </a:lnTo>
                  <a:lnTo>
                    <a:pt x="0" y="2247743"/>
                  </a:lnTo>
                  <a:close/>
                </a:path>
              </a:pathLst>
            </a:custGeom>
            <a:solidFill>
              <a:srgbClr val="798F9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pic>
        <p:nvPicPr>
          <p:cNvPr name="Picture 5" id="5"/>
          <p:cNvPicPr>
            <a:picLocks noChangeAspect="true"/>
          </p:cNvPicPr>
          <p:nvPr/>
        </p:nvPicPr>
        <p:blipFill>
          <a:blip r:embed="rId2"/>
          <a:srcRect l="1409" t="1855" r="624" b="0"/>
          <a:stretch>
            <a:fillRect/>
          </a:stretch>
        </p:blipFill>
        <p:spPr>
          <a:xfrm flipH="false" flipV="false" rot="0">
            <a:off x="1486004" y="1479759"/>
            <a:ext cx="9956550" cy="7977935"/>
          </a:xfrm>
          <a:prstGeom prst="rect">
            <a:avLst/>
          </a:prstGeom>
        </p:spPr>
      </p:pic>
      <p:sp>
        <p:nvSpPr>
          <p:cNvPr name="TextBox 6" id="6"/>
          <p:cNvSpPr txBox="true"/>
          <p:nvPr/>
        </p:nvSpPr>
        <p:spPr>
          <a:xfrm rot="0">
            <a:off x="12528614" y="7797910"/>
            <a:ext cx="5336678" cy="761284"/>
          </a:xfrm>
          <a:prstGeom prst="rect">
            <a:avLst/>
          </a:prstGeom>
        </p:spPr>
        <p:txBody>
          <a:bodyPr anchor="t" rtlCol="false" tIns="0" lIns="0" bIns="0" rIns="0">
            <a:spAutoFit/>
          </a:bodyPr>
          <a:lstStyle/>
          <a:p>
            <a:pPr>
              <a:lnSpc>
                <a:spcPts val="2061"/>
              </a:lnSpc>
            </a:pPr>
            <a:r>
              <a:rPr lang="en-US" sz="1622" spc="97">
                <a:solidFill>
                  <a:srgbClr val="EDEAE5"/>
                </a:solidFill>
                <a:latin typeface="Nunito Bold"/>
              </a:rPr>
              <a:t>https://public.tableau.com/app/profile/vytas.stuopis/viz/NFLG</a:t>
            </a:r>
          </a:p>
          <a:p>
            <a:pPr>
              <a:lnSpc>
                <a:spcPts val="2061"/>
              </a:lnSpc>
            </a:pPr>
            <a:r>
              <a:rPr lang="en-US" sz="1622" spc="97">
                <a:solidFill>
                  <a:srgbClr val="EDEAE5"/>
                </a:solidFill>
                <a:latin typeface="Nunito Bold"/>
              </a:rPr>
              <a:t>ameData_16803752169090/Dashboard1</a:t>
            </a:r>
          </a:p>
        </p:txBody>
      </p:sp>
      <p:sp>
        <p:nvSpPr>
          <p:cNvPr name="AutoShape 7" id="7"/>
          <p:cNvSpPr/>
          <p:nvPr/>
        </p:nvSpPr>
        <p:spPr>
          <a:xfrm rot="-5400000">
            <a:off x="-597747" y="7783622"/>
            <a:ext cx="3300519" cy="0"/>
          </a:xfrm>
          <a:prstGeom prst="line">
            <a:avLst/>
          </a:prstGeom>
          <a:ln cap="rnd" w="47625">
            <a:solidFill>
              <a:srgbClr val="DDDDDD"/>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grpSp>
        <p:nvGrpSpPr>
          <p:cNvPr name="Group 2" id="2"/>
          <p:cNvGrpSpPr/>
          <p:nvPr/>
        </p:nvGrpSpPr>
        <p:grpSpPr>
          <a:xfrm rot="0">
            <a:off x="-380211" y="1196135"/>
            <a:ext cx="20743988" cy="8534400"/>
            <a:chOff x="0" y="0"/>
            <a:chExt cx="5463437" cy="2247743"/>
          </a:xfrm>
        </p:grpSpPr>
        <p:sp>
          <p:nvSpPr>
            <p:cNvPr name="Freeform 3" id="3"/>
            <p:cNvSpPr/>
            <p:nvPr/>
          </p:nvSpPr>
          <p:spPr>
            <a:xfrm>
              <a:off x="0" y="0"/>
              <a:ext cx="5463437" cy="2247743"/>
            </a:xfrm>
            <a:custGeom>
              <a:avLst/>
              <a:gdLst/>
              <a:ahLst/>
              <a:cxnLst/>
              <a:rect r="r" b="b" t="t" l="l"/>
              <a:pathLst>
                <a:path h="2247743" w="5463437">
                  <a:moveTo>
                    <a:pt x="0" y="0"/>
                  </a:moveTo>
                  <a:lnTo>
                    <a:pt x="5463437" y="0"/>
                  </a:lnTo>
                  <a:lnTo>
                    <a:pt x="5463437" y="2247743"/>
                  </a:lnTo>
                  <a:lnTo>
                    <a:pt x="0" y="2247743"/>
                  </a:lnTo>
                  <a:close/>
                </a:path>
              </a:pathLst>
            </a:custGeom>
            <a:solidFill>
              <a:srgbClr val="798F9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pic>
        <p:nvPicPr>
          <p:cNvPr name="Picture 5" id="5"/>
          <p:cNvPicPr>
            <a:picLocks noChangeAspect="true"/>
          </p:cNvPicPr>
          <p:nvPr/>
        </p:nvPicPr>
        <p:blipFill>
          <a:blip r:embed="rId2"/>
          <a:srcRect l="0" t="320" r="0" b="4283"/>
          <a:stretch>
            <a:fillRect/>
          </a:stretch>
        </p:blipFill>
        <p:spPr>
          <a:xfrm flipH="false" flipV="false" rot="0">
            <a:off x="211354" y="2463273"/>
            <a:ext cx="17865292" cy="4140207"/>
          </a:xfrm>
          <a:prstGeom prst="rect">
            <a:avLst/>
          </a:prstGeom>
        </p:spPr>
      </p:pic>
      <p:sp>
        <p:nvSpPr>
          <p:cNvPr name="TextBox 6" id="6"/>
          <p:cNvSpPr txBox="true"/>
          <p:nvPr/>
        </p:nvSpPr>
        <p:spPr>
          <a:xfrm rot="0">
            <a:off x="12528614" y="7797910"/>
            <a:ext cx="5336678" cy="1272075"/>
          </a:xfrm>
          <a:prstGeom prst="rect">
            <a:avLst/>
          </a:prstGeom>
        </p:spPr>
        <p:txBody>
          <a:bodyPr anchor="t" rtlCol="false" tIns="0" lIns="0" bIns="0" rIns="0">
            <a:spAutoFit/>
          </a:bodyPr>
          <a:lstStyle/>
          <a:p>
            <a:pPr>
              <a:lnSpc>
                <a:spcPts val="2061"/>
              </a:lnSpc>
            </a:pPr>
            <a:r>
              <a:rPr lang="en-US" sz="1622" spc="97">
                <a:solidFill>
                  <a:srgbClr val="EDEAE5"/>
                </a:solidFill>
                <a:latin typeface="Nunito Bold"/>
              </a:rPr>
              <a:t>https://public.tableau.com/app/profile/vytas.stuopis/viz</a:t>
            </a:r>
          </a:p>
          <a:p>
            <a:pPr>
              <a:lnSpc>
                <a:spcPts val="2061"/>
              </a:lnSpc>
            </a:pPr>
            <a:r>
              <a:rPr lang="en-US" sz="1622" spc="97">
                <a:solidFill>
                  <a:srgbClr val="EDEAE5"/>
                </a:solidFill>
                <a:latin typeface="Nunito Bold"/>
              </a:rPr>
              <a:t>/NFLTeamStats_16806554198700/AllStatsbyHomean</a:t>
            </a:r>
          </a:p>
          <a:p>
            <a:pPr>
              <a:lnSpc>
                <a:spcPts val="2061"/>
              </a:lnSpc>
            </a:pPr>
            <a:r>
              <a:rPr lang="en-US" sz="1622" spc="97">
                <a:solidFill>
                  <a:srgbClr val="EDEAE5"/>
                </a:solidFill>
                <a:latin typeface="Nunito Bold"/>
              </a:rPr>
              <a:t>dAwayTeam</a:t>
            </a:r>
          </a:p>
        </p:txBody>
      </p:sp>
      <p:sp>
        <p:nvSpPr>
          <p:cNvPr name="AutoShape 7" id="7"/>
          <p:cNvSpPr/>
          <p:nvPr/>
        </p:nvSpPr>
        <p:spPr>
          <a:xfrm rot="-5400000">
            <a:off x="-1626447" y="7584228"/>
            <a:ext cx="3300519" cy="0"/>
          </a:xfrm>
          <a:prstGeom prst="line">
            <a:avLst/>
          </a:prstGeom>
          <a:ln cap="rnd" w="47625">
            <a:solidFill>
              <a:srgbClr val="DDDDDD"/>
            </a:solidFill>
            <a:prstDash val="solid"/>
            <a:headEnd type="none" len="sm" w="sm"/>
            <a:tailEnd type="none" len="sm" w="sm"/>
          </a:ln>
        </p:spPr>
      </p:sp>
      <p:sp>
        <p:nvSpPr>
          <p:cNvPr name="TextBox 8" id="8"/>
          <p:cNvSpPr txBox="true"/>
          <p:nvPr/>
        </p:nvSpPr>
        <p:spPr>
          <a:xfrm rot="0">
            <a:off x="645639" y="422388"/>
            <a:ext cx="6587814" cy="729595"/>
          </a:xfrm>
          <a:prstGeom prst="rect">
            <a:avLst/>
          </a:prstGeom>
        </p:spPr>
        <p:txBody>
          <a:bodyPr anchor="t" rtlCol="false" tIns="0" lIns="0" bIns="0" rIns="0">
            <a:spAutoFit/>
          </a:bodyPr>
          <a:lstStyle/>
          <a:p>
            <a:pPr algn="ctr">
              <a:lnSpc>
                <a:spcPts val="6032"/>
              </a:lnSpc>
            </a:pPr>
            <a:r>
              <a:rPr lang="en-US" sz="4308">
                <a:solidFill>
                  <a:srgbClr val="000000"/>
                </a:solidFill>
                <a:latin typeface="Canva Sans Bold"/>
              </a:rPr>
              <a:t>Data Visualizations Used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sp>
        <p:nvSpPr>
          <p:cNvPr name="AutoShape 2" id="2"/>
          <p:cNvSpPr/>
          <p:nvPr/>
        </p:nvSpPr>
        <p:spPr>
          <a:xfrm rot="-10800000">
            <a:off x="10681450" y="4879438"/>
            <a:ext cx="6577850" cy="0"/>
          </a:xfrm>
          <a:prstGeom prst="line">
            <a:avLst/>
          </a:prstGeom>
          <a:ln cap="flat" w="38100">
            <a:solidFill>
              <a:srgbClr val="EDEAE5"/>
            </a:solidFill>
            <a:prstDash val="solid"/>
            <a:headEnd type="none" len="sm" w="sm"/>
            <a:tailEnd type="none" len="sm" w="sm"/>
          </a:ln>
        </p:spPr>
      </p:sp>
      <p:sp>
        <p:nvSpPr>
          <p:cNvPr name="AutoShape 3" id="3"/>
          <p:cNvSpPr/>
          <p:nvPr/>
        </p:nvSpPr>
        <p:spPr>
          <a:xfrm rot="-10800000">
            <a:off x="10681450" y="7326033"/>
            <a:ext cx="6577850" cy="0"/>
          </a:xfrm>
          <a:prstGeom prst="line">
            <a:avLst/>
          </a:prstGeom>
          <a:ln cap="flat" w="38100">
            <a:solidFill>
              <a:srgbClr val="EDEAE5"/>
            </a:solidFill>
            <a:prstDash val="solid"/>
            <a:headEnd type="none" len="sm" w="sm"/>
            <a:tailEnd type="none" len="sm" w="sm"/>
          </a:ln>
        </p:spPr>
      </p:sp>
      <p:sp>
        <p:nvSpPr>
          <p:cNvPr name="AutoShape 4" id="4"/>
          <p:cNvSpPr/>
          <p:nvPr/>
        </p:nvSpPr>
        <p:spPr>
          <a:xfrm rot="5400000">
            <a:off x="7434609" y="5970087"/>
            <a:ext cx="6535054" cy="0"/>
          </a:xfrm>
          <a:prstGeom prst="line">
            <a:avLst/>
          </a:prstGeom>
          <a:ln cap="flat" w="38100">
            <a:solidFill>
              <a:srgbClr val="DDDDDD"/>
            </a:solidFill>
            <a:prstDash val="solid"/>
            <a:headEnd type="none" len="sm" w="sm"/>
            <a:tailEnd type="none" len="sm" w="sm"/>
          </a:ln>
        </p:spPr>
      </p:sp>
      <p:grpSp>
        <p:nvGrpSpPr>
          <p:cNvPr name="Group 5" id="5"/>
          <p:cNvGrpSpPr/>
          <p:nvPr/>
        </p:nvGrpSpPr>
        <p:grpSpPr>
          <a:xfrm rot="5400000">
            <a:off x="-5499410" y="4942022"/>
            <a:ext cx="11087267" cy="578304"/>
            <a:chOff x="0" y="0"/>
            <a:chExt cx="2920103" cy="152310"/>
          </a:xfrm>
        </p:grpSpPr>
        <p:sp>
          <p:nvSpPr>
            <p:cNvPr name="Freeform 6" id="6"/>
            <p:cNvSpPr/>
            <p:nvPr/>
          </p:nvSpPr>
          <p:spPr>
            <a:xfrm>
              <a:off x="0" y="0"/>
              <a:ext cx="2920103" cy="152310"/>
            </a:xfrm>
            <a:custGeom>
              <a:avLst/>
              <a:gdLst/>
              <a:ahLst/>
              <a:cxnLst/>
              <a:rect r="r" b="b" t="t" l="l"/>
              <a:pathLst>
                <a:path h="152310" w="2920103">
                  <a:moveTo>
                    <a:pt x="0" y="0"/>
                  </a:moveTo>
                  <a:lnTo>
                    <a:pt x="2920103" y="0"/>
                  </a:lnTo>
                  <a:lnTo>
                    <a:pt x="2920103" y="152310"/>
                  </a:lnTo>
                  <a:lnTo>
                    <a:pt x="0" y="152310"/>
                  </a:lnTo>
                  <a:close/>
                </a:path>
              </a:pathLst>
            </a:custGeom>
            <a:solidFill>
              <a:srgbClr val="EDEAE5">
                <a:alpha val="83922"/>
              </a:srgbClr>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AutoShape 8" id="8"/>
          <p:cNvSpPr/>
          <p:nvPr/>
        </p:nvSpPr>
        <p:spPr>
          <a:xfrm rot="-10800000">
            <a:off x="11045638" y="2990335"/>
            <a:ext cx="6577850" cy="0"/>
          </a:xfrm>
          <a:prstGeom prst="line">
            <a:avLst/>
          </a:prstGeom>
          <a:ln cap="flat" w="38100">
            <a:solidFill>
              <a:srgbClr val="EDEAE5"/>
            </a:solidFill>
            <a:prstDash val="solid"/>
            <a:headEnd type="none" len="sm" w="sm"/>
            <a:tailEnd type="none" len="sm" w="sm"/>
          </a:ln>
        </p:spPr>
      </p:sp>
      <p:pic>
        <p:nvPicPr>
          <p:cNvPr name="Picture 9" id="9"/>
          <p:cNvPicPr>
            <a:picLocks noChangeAspect="true"/>
          </p:cNvPicPr>
          <p:nvPr/>
        </p:nvPicPr>
        <p:blipFill>
          <a:blip r:embed="rId2"/>
          <a:srcRect l="3864" t="0" r="3864" b="0"/>
          <a:stretch>
            <a:fillRect/>
          </a:stretch>
        </p:blipFill>
        <p:spPr>
          <a:xfrm flipH="false" flipV="false" rot="0">
            <a:off x="7223051" y="2906153"/>
            <a:ext cx="3369938" cy="2054367"/>
          </a:xfrm>
          <a:prstGeom prst="rect">
            <a:avLst/>
          </a:prstGeom>
        </p:spPr>
      </p:pic>
      <p:pic>
        <p:nvPicPr>
          <p:cNvPr name="Picture 10" id="10"/>
          <p:cNvPicPr>
            <a:picLocks noChangeAspect="true"/>
          </p:cNvPicPr>
          <p:nvPr/>
        </p:nvPicPr>
        <p:blipFill>
          <a:blip r:embed="rId3"/>
          <a:srcRect l="3269" t="0" r="0" b="0"/>
          <a:stretch>
            <a:fillRect/>
          </a:stretch>
        </p:blipFill>
        <p:spPr>
          <a:xfrm flipH="false" flipV="false" rot="0">
            <a:off x="7459031" y="5231173"/>
            <a:ext cx="3262155" cy="1993944"/>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6504056" y="7365770"/>
            <a:ext cx="4088932" cy="2555583"/>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7181918" y="644798"/>
            <a:ext cx="3520218" cy="2345536"/>
          </a:xfrm>
          <a:prstGeom prst="rect">
            <a:avLst/>
          </a:prstGeom>
        </p:spPr>
      </p:pic>
      <p:sp>
        <p:nvSpPr>
          <p:cNvPr name="TextBox 13" id="13"/>
          <p:cNvSpPr txBox="true"/>
          <p:nvPr/>
        </p:nvSpPr>
        <p:spPr>
          <a:xfrm rot="0">
            <a:off x="11418147" y="7984470"/>
            <a:ext cx="1563267" cy="695325"/>
          </a:xfrm>
          <a:prstGeom prst="rect">
            <a:avLst/>
          </a:prstGeom>
        </p:spPr>
        <p:txBody>
          <a:bodyPr anchor="t" rtlCol="false" tIns="0" lIns="0" bIns="0" rIns="0">
            <a:spAutoFit/>
          </a:bodyPr>
          <a:lstStyle/>
          <a:p>
            <a:pPr algn="l" marL="0" indent="0" lvl="0">
              <a:lnSpc>
                <a:spcPts val="2774"/>
              </a:lnSpc>
            </a:pPr>
            <a:r>
              <a:rPr lang="en-US" sz="2499">
                <a:solidFill>
                  <a:srgbClr val="3B4A52"/>
                </a:solidFill>
                <a:latin typeface="Nunito Bold"/>
              </a:rPr>
              <a:t>Vytas Stuopis</a:t>
            </a:r>
          </a:p>
        </p:txBody>
      </p:sp>
      <p:sp>
        <p:nvSpPr>
          <p:cNvPr name="TextBox 14" id="14"/>
          <p:cNvSpPr txBox="true"/>
          <p:nvPr/>
        </p:nvSpPr>
        <p:spPr>
          <a:xfrm rot="0">
            <a:off x="1028700" y="745333"/>
            <a:ext cx="6950827" cy="1193800"/>
          </a:xfrm>
          <a:prstGeom prst="rect">
            <a:avLst/>
          </a:prstGeom>
        </p:spPr>
        <p:txBody>
          <a:bodyPr anchor="t" rtlCol="false" tIns="0" lIns="0" bIns="0" rIns="0">
            <a:spAutoFit/>
          </a:bodyPr>
          <a:lstStyle/>
          <a:p>
            <a:pPr>
              <a:lnSpc>
                <a:spcPts val="9799"/>
              </a:lnSpc>
              <a:spcBef>
                <a:spcPct val="0"/>
              </a:spcBef>
            </a:pPr>
            <a:r>
              <a:rPr lang="en-US" sz="6999">
                <a:solidFill>
                  <a:srgbClr val="3B4A52"/>
                </a:solidFill>
                <a:latin typeface="Garet ExtraBold"/>
              </a:rPr>
              <a:t>OUR TEAM</a:t>
            </a:r>
          </a:p>
        </p:txBody>
      </p:sp>
      <p:sp>
        <p:nvSpPr>
          <p:cNvPr name="TextBox 15" id="15"/>
          <p:cNvSpPr txBox="true"/>
          <p:nvPr/>
        </p:nvSpPr>
        <p:spPr>
          <a:xfrm rot="0">
            <a:off x="11418147" y="5821452"/>
            <a:ext cx="1563267" cy="666750"/>
          </a:xfrm>
          <a:prstGeom prst="rect">
            <a:avLst/>
          </a:prstGeom>
        </p:spPr>
        <p:txBody>
          <a:bodyPr anchor="t" rtlCol="false" tIns="0" lIns="0" bIns="0" rIns="0">
            <a:spAutoFit/>
          </a:bodyPr>
          <a:lstStyle/>
          <a:p>
            <a:pPr algn="l" marL="0" indent="0" lvl="0">
              <a:lnSpc>
                <a:spcPts val="2624"/>
              </a:lnSpc>
            </a:pPr>
            <a:r>
              <a:rPr lang="en-US" sz="2499">
                <a:solidFill>
                  <a:srgbClr val="3B4A52"/>
                </a:solidFill>
                <a:latin typeface="Nunito Bold"/>
              </a:rPr>
              <a:t>Felipe Serrano</a:t>
            </a:r>
          </a:p>
        </p:txBody>
      </p:sp>
      <p:sp>
        <p:nvSpPr>
          <p:cNvPr name="TextBox 16" id="16"/>
          <p:cNvSpPr txBox="true"/>
          <p:nvPr/>
        </p:nvSpPr>
        <p:spPr>
          <a:xfrm rot="0">
            <a:off x="11418147" y="3182449"/>
            <a:ext cx="1563267" cy="860425"/>
          </a:xfrm>
          <a:prstGeom prst="rect">
            <a:avLst/>
          </a:prstGeom>
        </p:spPr>
        <p:txBody>
          <a:bodyPr anchor="t" rtlCol="false" tIns="0" lIns="0" bIns="0" rIns="0">
            <a:spAutoFit/>
          </a:bodyPr>
          <a:lstStyle/>
          <a:p>
            <a:pPr>
              <a:lnSpc>
                <a:spcPts val="3499"/>
              </a:lnSpc>
            </a:pPr>
            <a:r>
              <a:rPr lang="en-US" sz="2499">
                <a:solidFill>
                  <a:srgbClr val="3B4A52"/>
                </a:solidFill>
                <a:latin typeface="Nunito Bold"/>
              </a:rPr>
              <a:t>Samuel Aboma</a:t>
            </a:r>
          </a:p>
        </p:txBody>
      </p:sp>
      <p:sp>
        <p:nvSpPr>
          <p:cNvPr name="TextBox 17" id="17"/>
          <p:cNvSpPr txBox="true"/>
          <p:nvPr/>
        </p:nvSpPr>
        <p:spPr>
          <a:xfrm rot="0">
            <a:off x="11397461" y="1437483"/>
            <a:ext cx="1563267" cy="666750"/>
          </a:xfrm>
          <a:prstGeom prst="rect">
            <a:avLst/>
          </a:prstGeom>
        </p:spPr>
        <p:txBody>
          <a:bodyPr anchor="t" rtlCol="false" tIns="0" lIns="0" bIns="0" rIns="0">
            <a:spAutoFit/>
          </a:bodyPr>
          <a:lstStyle/>
          <a:p>
            <a:pPr algn="l" marL="0" indent="0" lvl="0">
              <a:lnSpc>
                <a:spcPts val="2624"/>
              </a:lnSpc>
            </a:pPr>
            <a:r>
              <a:rPr lang="en-US" sz="2499">
                <a:solidFill>
                  <a:srgbClr val="3B4A52"/>
                </a:solidFill>
                <a:latin typeface="Nunito Bold"/>
              </a:rPr>
              <a:t>Samuel Kuczynski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344" t="0" r="36344" b="0"/>
          <a:stretch>
            <a:fillRect/>
          </a:stretch>
        </p:blipFill>
        <p:spPr>
          <a:xfrm flipH="false" flipV="false" rot="0">
            <a:off x="0" y="0"/>
            <a:ext cx="4994615"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09953" y="2852387"/>
            <a:ext cx="3378047" cy="3196477"/>
          </a:xfrm>
          <a:prstGeom prst="rect">
            <a:avLst/>
          </a:prstGeom>
        </p:spPr>
      </p:pic>
      <p:grpSp>
        <p:nvGrpSpPr>
          <p:cNvPr name="Group 4" id="4"/>
          <p:cNvGrpSpPr/>
          <p:nvPr/>
        </p:nvGrpSpPr>
        <p:grpSpPr>
          <a:xfrm rot="0">
            <a:off x="6948650" y="3229916"/>
            <a:ext cx="9385316" cy="3827169"/>
            <a:chOff x="0" y="0"/>
            <a:chExt cx="12513755" cy="5102892"/>
          </a:xfrm>
        </p:grpSpPr>
        <p:sp>
          <p:nvSpPr>
            <p:cNvPr name="TextBox 5" id="5"/>
            <p:cNvSpPr txBox="true"/>
            <p:nvPr/>
          </p:nvSpPr>
          <p:spPr>
            <a:xfrm rot="0">
              <a:off x="0" y="-9525"/>
              <a:ext cx="12513755" cy="3667125"/>
            </a:xfrm>
            <a:prstGeom prst="rect">
              <a:avLst/>
            </a:prstGeom>
          </p:spPr>
          <p:txBody>
            <a:bodyPr anchor="t" rtlCol="false" tIns="0" lIns="0" bIns="0" rIns="0">
              <a:spAutoFit/>
            </a:bodyPr>
            <a:lstStyle/>
            <a:p>
              <a:pPr>
                <a:lnSpc>
                  <a:spcPts val="10800"/>
                </a:lnSpc>
              </a:pPr>
              <a:r>
                <a:rPr lang="en-US" sz="9000">
                  <a:solidFill>
                    <a:srgbClr val="FFFDF6"/>
                  </a:solidFill>
                  <a:latin typeface="DM Sans Bold"/>
                </a:rPr>
                <a:t>Do you have any questions?</a:t>
              </a:r>
            </a:p>
          </p:txBody>
        </p:sp>
        <p:sp>
          <p:nvSpPr>
            <p:cNvPr name="TextBox 6" id="6"/>
            <p:cNvSpPr txBox="true"/>
            <p:nvPr/>
          </p:nvSpPr>
          <p:spPr>
            <a:xfrm rot="0">
              <a:off x="0" y="4426617"/>
              <a:ext cx="12513755" cy="676275"/>
            </a:xfrm>
            <a:prstGeom prst="rect">
              <a:avLst/>
            </a:prstGeom>
          </p:spPr>
          <p:txBody>
            <a:bodyPr anchor="t" rtlCol="false" tIns="0" lIns="0" bIns="0" rIns="0">
              <a:spAutoFit/>
            </a:bodyPr>
            <a:lstStyle/>
            <a:p>
              <a:pPr>
                <a:lnSpc>
                  <a:spcPts val="4200"/>
                </a:lnSpc>
              </a:pPr>
              <a:r>
                <a:rPr lang="en-US" sz="3000">
                  <a:solidFill>
                    <a:srgbClr val="FFFDF6"/>
                  </a:solidFill>
                  <a:latin typeface="DM Sans"/>
                </a:rPr>
                <a:t> We hope you learned something new.</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339" r="0" b="339"/>
          <a:stretch>
            <a:fillRect/>
          </a:stretch>
        </p:blipFill>
        <p:spPr>
          <a:xfrm flipH="false" flipV="false" rot="0">
            <a:off x="0" y="3457872"/>
            <a:ext cx="8494044" cy="5281194"/>
          </a:xfrm>
          <a:prstGeom prst="rect">
            <a:avLst/>
          </a:prstGeom>
        </p:spPr>
      </p:pic>
      <p:sp>
        <p:nvSpPr>
          <p:cNvPr name="TextBox 3" id="3"/>
          <p:cNvSpPr txBox="true"/>
          <p:nvPr/>
        </p:nvSpPr>
        <p:spPr>
          <a:xfrm rot="0">
            <a:off x="1028700" y="1028700"/>
            <a:ext cx="5270895"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546873"/>
                </a:solidFill>
                <a:latin typeface="Garet ExtraBold"/>
              </a:rPr>
              <a:t>AGENDA</a:t>
            </a:r>
          </a:p>
        </p:txBody>
      </p:sp>
      <p:sp>
        <p:nvSpPr>
          <p:cNvPr name="TextBox 4" id="4"/>
          <p:cNvSpPr txBox="true"/>
          <p:nvPr/>
        </p:nvSpPr>
        <p:spPr>
          <a:xfrm rot="0">
            <a:off x="8277483" y="666750"/>
            <a:ext cx="10356305" cy="8300960"/>
          </a:xfrm>
          <a:prstGeom prst="rect">
            <a:avLst/>
          </a:prstGeom>
        </p:spPr>
        <p:txBody>
          <a:bodyPr anchor="t" rtlCol="false" tIns="0" lIns="0" bIns="0" rIns="0">
            <a:spAutoFit/>
          </a:bodyPr>
          <a:lstStyle/>
          <a:p>
            <a:pPr marL="1022448" indent="-511224" lvl="1">
              <a:lnSpc>
                <a:spcPts val="9471"/>
              </a:lnSpc>
              <a:buFont typeface="Arial"/>
              <a:buChar char="•"/>
            </a:pPr>
            <a:r>
              <a:rPr lang="en-US" sz="4735" spc="284">
                <a:solidFill>
                  <a:srgbClr val="546873"/>
                </a:solidFill>
                <a:latin typeface="Nunito"/>
              </a:rPr>
              <a:t>Topic Discussion </a:t>
            </a:r>
          </a:p>
          <a:p>
            <a:pPr marL="1022448" indent="-511224" lvl="1">
              <a:lnSpc>
                <a:spcPts val="9471"/>
              </a:lnSpc>
              <a:buFont typeface="Arial"/>
              <a:buChar char="•"/>
            </a:pPr>
            <a:r>
              <a:rPr lang="en-US" sz="4735" spc="284">
                <a:solidFill>
                  <a:srgbClr val="546873"/>
                </a:solidFill>
                <a:latin typeface="Nunito"/>
              </a:rPr>
              <a:t>Technologies Used </a:t>
            </a:r>
          </a:p>
          <a:p>
            <a:pPr marL="1022448" indent="-511224" lvl="1">
              <a:lnSpc>
                <a:spcPts val="9471"/>
              </a:lnSpc>
              <a:buFont typeface="Arial"/>
              <a:buChar char="•"/>
            </a:pPr>
            <a:r>
              <a:rPr lang="en-US" sz="4735" spc="284">
                <a:solidFill>
                  <a:srgbClr val="546873"/>
                </a:solidFill>
                <a:latin typeface="Nunito"/>
              </a:rPr>
              <a:t>Questions to be Answered</a:t>
            </a:r>
          </a:p>
          <a:p>
            <a:pPr marL="1022448" indent="-511224" lvl="1">
              <a:lnSpc>
                <a:spcPts val="9471"/>
              </a:lnSpc>
              <a:buFont typeface="Arial"/>
              <a:buChar char="•"/>
            </a:pPr>
            <a:r>
              <a:rPr lang="en-US" sz="4735" spc="284">
                <a:solidFill>
                  <a:srgbClr val="546873"/>
                </a:solidFill>
                <a:latin typeface="Nunito"/>
              </a:rPr>
              <a:t>Data Discussion </a:t>
            </a:r>
          </a:p>
          <a:p>
            <a:pPr marL="1022448" indent="-511224" lvl="1">
              <a:lnSpc>
                <a:spcPts val="9471"/>
              </a:lnSpc>
              <a:buFont typeface="Arial"/>
              <a:buChar char="•"/>
            </a:pPr>
            <a:r>
              <a:rPr lang="en-US" sz="4735" spc="284">
                <a:solidFill>
                  <a:srgbClr val="546873"/>
                </a:solidFill>
                <a:latin typeface="Nunito"/>
              </a:rPr>
              <a:t>Model Discussion </a:t>
            </a:r>
          </a:p>
          <a:p>
            <a:pPr marL="1022448" indent="-511224" lvl="1">
              <a:lnSpc>
                <a:spcPts val="9471"/>
              </a:lnSpc>
              <a:buFont typeface="Arial"/>
              <a:buChar char="•"/>
            </a:pPr>
            <a:r>
              <a:rPr lang="en-US" sz="4735" spc="284">
                <a:solidFill>
                  <a:srgbClr val="546873"/>
                </a:solidFill>
                <a:latin typeface="Nunito"/>
              </a:rPr>
              <a:t>Data Visualization</a:t>
            </a:r>
          </a:p>
          <a:p>
            <a:pPr algn="l" marL="1022448" indent="-511224" lvl="1">
              <a:lnSpc>
                <a:spcPts val="9471"/>
              </a:lnSpc>
              <a:buFont typeface="Arial"/>
              <a:buChar char="•"/>
            </a:pPr>
            <a:r>
              <a:rPr lang="en-US" sz="4735" spc="284">
                <a:solidFill>
                  <a:srgbClr val="546873"/>
                </a:solidFill>
                <a:latin typeface="Nunito"/>
              </a:rPr>
              <a:t>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96073"/>
          </a:xfrm>
          <a:prstGeom prst="rect">
            <a:avLst/>
          </a:prstGeom>
          <a:solidFill>
            <a:srgbClr val="F1E7DF"/>
          </a:solidFill>
        </p:spPr>
      </p:sp>
      <p:pic>
        <p:nvPicPr>
          <p:cNvPr name="Picture 3" id="3"/>
          <p:cNvPicPr>
            <a:picLocks noChangeAspect="true"/>
          </p:cNvPicPr>
          <p:nvPr/>
        </p:nvPicPr>
        <p:blipFill>
          <a:blip r:embed="rId2"/>
          <a:srcRect l="26165" t="0" r="23633" b="0"/>
          <a:stretch>
            <a:fillRect/>
          </a:stretch>
        </p:blipFill>
        <p:spPr>
          <a:xfrm flipH="false" flipV="false" rot="0">
            <a:off x="-737973" y="1028700"/>
            <a:ext cx="8024738" cy="8991665"/>
          </a:xfrm>
          <a:prstGeom prst="rect">
            <a:avLst/>
          </a:prstGeom>
        </p:spPr>
      </p:pic>
      <p:sp>
        <p:nvSpPr>
          <p:cNvPr name="TextBox 4" id="4"/>
          <p:cNvSpPr txBox="true"/>
          <p:nvPr/>
        </p:nvSpPr>
        <p:spPr>
          <a:xfrm rot="0">
            <a:off x="5332189" y="785591"/>
            <a:ext cx="5912413" cy="1562100"/>
          </a:xfrm>
          <a:prstGeom prst="rect">
            <a:avLst/>
          </a:prstGeom>
        </p:spPr>
        <p:txBody>
          <a:bodyPr anchor="t" rtlCol="false" tIns="0" lIns="0" bIns="0" rIns="0">
            <a:spAutoFit/>
          </a:bodyPr>
          <a:lstStyle/>
          <a:p>
            <a:pPr algn="r" marL="0" indent="0" lvl="0">
              <a:lnSpc>
                <a:spcPts val="6178"/>
              </a:lnSpc>
            </a:pPr>
            <a:r>
              <a:rPr lang="en-US" sz="5148">
                <a:solidFill>
                  <a:srgbClr val="3D3D3D"/>
                </a:solidFill>
                <a:latin typeface="Barlow Medium Bold"/>
              </a:rPr>
              <a:t>Topic Discussion - Popularity</a:t>
            </a:r>
          </a:p>
        </p:txBody>
      </p:sp>
      <p:sp>
        <p:nvSpPr>
          <p:cNvPr name="TextBox 5" id="5"/>
          <p:cNvSpPr txBox="true"/>
          <p:nvPr/>
        </p:nvSpPr>
        <p:spPr>
          <a:xfrm rot="0">
            <a:off x="5844228" y="2704363"/>
            <a:ext cx="12443772" cy="5967698"/>
          </a:xfrm>
          <a:prstGeom prst="rect">
            <a:avLst/>
          </a:prstGeom>
        </p:spPr>
        <p:txBody>
          <a:bodyPr anchor="t" rtlCol="false" tIns="0" lIns="0" bIns="0" rIns="0">
            <a:spAutoFit/>
          </a:bodyPr>
          <a:lstStyle/>
          <a:p>
            <a:pPr marL="681602" indent="-340801" lvl="1">
              <a:lnSpc>
                <a:spcPts val="4798"/>
              </a:lnSpc>
              <a:buFont typeface="Arial"/>
              <a:buChar char="•"/>
            </a:pPr>
            <a:r>
              <a:rPr lang="en-US" sz="3157" spc="-236">
                <a:solidFill>
                  <a:srgbClr val="000000"/>
                </a:solidFill>
                <a:latin typeface="Nunito"/>
              </a:rPr>
              <a:t>NFL is one of the most popular American sports with billions of dollars spent on it. NFL's popularity starts from childhood, where kids grow up playing the sport and idolizing their favorite athlete.</a:t>
            </a:r>
          </a:p>
          <a:p>
            <a:pPr marL="681602" indent="-340801" lvl="1">
              <a:lnSpc>
                <a:spcPts val="4798"/>
              </a:lnSpc>
              <a:buFont typeface="Arial"/>
              <a:buChar char="•"/>
            </a:pPr>
            <a:r>
              <a:rPr lang="en-US" sz="3157" spc="-236">
                <a:solidFill>
                  <a:srgbClr val="000000"/>
                </a:solidFill>
                <a:latin typeface="Nunito"/>
              </a:rPr>
              <a:t>Even as adults, NFL continues to be a popular pastime, with Sunday traditions and international games.</a:t>
            </a:r>
          </a:p>
          <a:p>
            <a:pPr marL="681602" indent="-340801" lvl="1">
              <a:lnSpc>
                <a:spcPts val="4798"/>
              </a:lnSpc>
              <a:buFont typeface="Arial"/>
              <a:buChar char="•"/>
            </a:pPr>
            <a:r>
              <a:rPr lang="en-US" sz="3157" spc="-236">
                <a:solidFill>
                  <a:srgbClr val="000000"/>
                </a:solidFill>
                <a:latin typeface="Nunito"/>
              </a:rPr>
              <a:t>NFL's popularity extends beyond traditional viewership to betting, including daily fantasy sports.</a:t>
            </a:r>
          </a:p>
          <a:p>
            <a:pPr marL="681602" indent="-340801" lvl="1">
              <a:lnSpc>
                <a:spcPts val="4798"/>
              </a:lnSpc>
              <a:buFont typeface="Arial"/>
              <a:buChar char="•"/>
            </a:pPr>
            <a:r>
              <a:rPr lang="en-US" sz="3157" spc="-236">
                <a:solidFill>
                  <a:srgbClr val="000000"/>
                </a:solidFill>
                <a:latin typeface="Nunito"/>
              </a:rPr>
              <a:t>NFL's popularity and market reach make it an exciting industry to apply machine learning models to.</a:t>
            </a:r>
          </a:p>
          <a:p>
            <a:pPr marL="0" indent="0" lvl="0">
              <a:lnSpc>
                <a:spcPts val="479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018928"/>
            <a:ext cx="6210203" cy="8268072"/>
            <a:chOff x="0" y="0"/>
            <a:chExt cx="3663950" cy="4878070"/>
          </a:xfrm>
        </p:grpSpPr>
        <p:sp>
          <p:nvSpPr>
            <p:cNvPr name="Freeform 3" id="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r="-68863" t="0" b="0"/>
              </a:stretch>
            </a:blipFill>
          </p:spPr>
        </p:sp>
        <p:sp>
          <p:nvSpPr>
            <p:cNvPr name="Freeform 4" id="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5" id="5"/>
          <p:cNvGrpSpPr/>
          <p:nvPr/>
        </p:nvGrpSpPr>
        <p:grpSpPr>
          <a:xfrm rot="0">
            <a:off x="1028700" y="682552"/>
            <a:ext cx="5649941" cy="8067066"/>
            <a:chOff x="0" y="0"/>
            <a:chExt cx="1698479" cy="2425113"/>
          </a:xfrm>
        </p:grpSpPr>
        <p:sp>
          <p:nvSpPr>
            <p:cNvPr name="Freeform 6" id="6"/>
            <p:cNvSpPr/>
            <p:nvPr/>
          </p:nvSpPr>
          <p:spPr>
            <a:xfrm>
              <a:off x="0" y="0"/>
              <a:ext cx="1698479" cy="2425113"/>
            </a:xfrm>
            <a:custGeom>
              <a:avLst/>
              <a:gdLst/>
              <a:ahLst/>
              <a:cxnLst/>
              <a:rect r="r" b="b" t="t" l="l"/>
              <a:pathLst>
                <a:path h="2425113" w="1698479">
                  <a:moveTo>
                    <a:pt x="0" y="0"/>
                  </a:moveTo>
                  <a:lnTo>
                    <a:pt x="0" y="2425113"/>
                  </a:lnTo>
                  <a:lnTo>
                    <a:pt x="1698479" y="2425113"/>
                  </a:lnTo>
                  <a:lnTo>
                    <a:pt x="1698479" y="0"/>
                  </a:lnTo>
                  <a:lnTo>
                    <a:pt x="0" y="0"/>
                  </a:lnTo>
                  <a:close/>
                  <a:moveTo>
                    <a:pt x="1637519" y="2364153"/>
                  </a:moveTo>
                  <a:lnTo>
                    <a:pt x="59690" y="2364153"/>
                  </a:lnTo>
                  <a:lnTo>
                    <a:pt x="59690" y="59690"/>
                  </a:lnTo>
                  <a:lnTo>
                    <a:pt x="1637519" y="59690"/>
                  </a:lnTo>
                  <a:lnTo>
                    <a:pt x="1637519" y="2364153"/>
                  </a:lnTo>
                  <a:close/>
                </a:path>
              </a:pathLst>
            </a:custGeom>
            <a:solidFill>
              <a:srgbClr val="373736"/>
            </a:solid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600539" y="9057294"/>
            <a:ext cx="1608047" cy="402012"/>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9789703" y="9057294"/>
            <a:ext cx="1608047" cy="402012"/>
          </a:xfrm>
          <a:prstGeom prst="rect">
            <a:avLst/>
          </a:prstGeom>
        </p:spPr>
      </p:pic>
      <p:sp>
        <p:nvSpPr>
          <p:cNvPr name="TextBox 9" id="9"/>
          <p:cNvSpPr txBox="true"/>
          <p:nvPr/>
        </p:nvSpPr>
        <p:spPr>
          <a:xfrm rot="0">
            <a:off x="5903271" y="563519"/>
            <a:ext cx="9380912" cy="1455408"/>
          </a:xfrm>
          <a:prstGeom prst="rect">
            <a:avLst/>
          </a:prstGeom>
        </p:spPr>
        <p:txBody>
          <a:bodyPr anchor="t" rtlCol="false" tIns="0" lIns="0" bIns="0" rIns="0">
            <a:spAutoFit/>
          </a:bodyPr>
          <a:lstStyle/>
          <a:p>
            <a:pPr algn="r">
              <a:lnSpc>
                <a:spcPts val="5880"/>
              </a:lnSpc>
            </a:pPr>
            <a:r>
              <a:rPr lang="en-US" sz="4200" spc="390">
                <a:solidFill>
                  <a:srgbClr val="373736"/>
                </a:solidFill>
                <a:latin typeface="Barlow Medium Bold"/>
              </a:rPr>
              <a:t>TOPIC DISCUSSION – </a:t>
            </a:r>
          </a:p>
          <a:p>
            <a:pPr algn="r">
              <a:lnSpc>
                <a:spcPts val="5880"/>
              </a:lnSpc>
            </a:pPr>
            <a:r>
              <a:rPr lang="en-US" sz="4200" spc="390">
                <a:solidFill>
                  <a:srgbClr val="373736"/>
                </a:solidFill>
                <a:latin typeface="Barlow Medium Bold"/>
              </a:rPr>
              <a:t>KEYS TO THE GAME</a:t>
            </a:r>
          </a:p>
        </p:txBody>
      </p:sp>
      <p:sp>
        <p:nvSpPr>
          <p:cNvPr name="TextBox 10" id="10"/>
          <p:cNvSpPr txBox="true"/>
          <p:nvPr/>
        </p:nvSpPr>
        <p:spPr>
          <a:xfrm rot="0">
            <a:off x="8014992" y="2485983"/>
            <a:ext cx="9773787" cy="6772317"/>
          </a:xfrm>
          <a:prstGeom prst="rect">
            <a:avLst/>
          </a:prstGeom>
        </p:spPr>
        <p:txBody>
          <a:bodyPr anchor="t" rtlCol="false" tIns="0" lIns="0" bIns="0" rIns="0">
            <a:spAutoFit/>
          </a:bodyPr>
          <a:lstStyle/>
          <a:p>
            <a:pPr marL="655239" indent="-327620" lvl="1">
              <a:lnSpc>
                <a:spcPts val="4916"/>
              </a:lnSpc>
              <a:buFont typeface="Arial"/>
              <a:buChar char="•"/>
            </a:pPr>
            <a:r>
              <a:rPr lang="en-US" sz="3034" spc="12">
                <a:solidFill>
                  <a:srgbClr val="000000"/>
                </a:solidFill>
                <a:latin typeface="Nunito Light"/>
              </a:rPr>
              <a:t>Strategy is a key element in NFL, with data analytics playing an increasing role in play designs.</a:t>
            </a:r>
          </a:p>
          <a:p>
            <a:pPr marL="655239" indent="-327620" lvl="1">
              <a:lnSpc>
                <a:spcPts val="4916"/>
              </a:lnSpc>
              <a:buFont typeface="Arial"/>
              <a:buChar char="•"/>
            </a:pPr>
            <a:r>
              <a:rPr lang="en-US" sz="3034" spc="12">
                <a:solidFill>
                  <a:srgbClr val="000000"/>
                </a:solidFill>
                <a:latin typeface="Nunito Light"/>
              </a:rPr>
              <a:t>Coaches' preparation and scouting impact the game, including film study during off-season and identifying opponent's weakness.</a:t>
            </a:r>
          </a:p>
          <a:p>
            <a:pPr marL="655239" indent="-327620" lvl="1">
              <a:lnSpc>
                <a:spcPts val="4916"/>
              </a:lnSpc>
              <a:buFont typeface="Arial"/>
              <a:buChar char="•"/>
            </a:pPr>
            <a:r>
              <a:rPr lang="en-US" sz="3034" spc="12">
                <a:solidFill>
                  <a:srgbClr val="000000"/>
                </a:solidFill>
                <a:latin typeface="Nunito Light"/>
              </a:rPr>
              <a:t>Additional data points and technology provide a competitive advantage.</a:t>
            </a:r>
          </a:p>
          <a:p>
            <a:pPr marL="655239" indent="-327620" lvl="1">
              <a:lnSpc>
                <a:spcPts val="4916"/>
              </a:lnSpc>
              <a:buFont typeface="Arial"/>
              <a:buChar char="•"/>
            </a:pPr>
            <a:r>
              <a:rPr lang="en-US" sz="3034" spc="12">
                <a:solidFill>
                  <a:srgbClr val="000000"/>
                </a:solidFill>
                <a:latin typeface="Nunito Light"/>
              </a:rPr>
              <a:t>Team strengths should be taken advantage of to succeed, such as offensive line run blocking or strong pass rush.</a:t>
            </a:r>
          </a:p>
          <a:p>
            <a:pPr>
              <a:lnSpc>
                <a:spcPts val="491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0" y="9619329"/>
            <a:ext cx="18288000" cy="667671"/>
            <a:chOff x="0" y="0"/>
            <a:chExt cx="4816593" cy="175847"/>
          </a:xfrm>
        </p:grpSpPr>
        <p:sp>
          <p:nvSpPr>
            <p:cNvPr name="Freeform 3" id="3"/>
            <p:cNvSpPr/>
            <p:nvPr/>
          </p:nvSpPr>
          <p:spPr>
            <a:xfrm>
              <a:off x="0" y="0"/>
              <a:ext cx="4816592" cy="175847"/>
            </a:xfrm>
            <a:custGeom>
              <a:avLst/>
              <a:gdLst/>
              <a:ahLst/>
              <a:cxnLst/>
              <a:rect r="r" b="b" t="t" l="l"/>
              <a:pathLst>
                <a:path h="175847" w="4816592">
                  <a:moveTo>
                    <a:pt x="0" y="0"/>
                  </a:moveTo>
                  <a:lnTo>
                    <a:pt x="4816592" y="0"/>
                  </a:lnTo>
                  <a:lnTo>
                    <a:pt x="4816592" y="175847"/>
                  </a:lnTo>
                  <a:lnTo>
                    <a:pt x="0" y="175847"/>
                  </a:lnTo>
                  <a:close/>
                </a:path>
              </a:pathLst>
            </a:custGeom>
            <a:solidFill>
              <a:srgbClr val="BCCBC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TextBox 5" id="5"/>
          <p:cNvSpPr txBox="true"/>
          <p:nvPr/>
        </p:nvSpPr>
        <p:spPr>
          <a:xfrm rot="0">
            <a:off x="1028700" y="1659047"/>
            <a:ext cx="6385927" cy="657225"/>
          </a:xfrm>
          <a:prstGeom prst="rect">
            <a:avLst/>
          </a:prstGeom>
        </p:spPr>
        <p:txBody>
          <a:bodyPr anchor="t" rtlCol="false" tIns="0" lIns="0" bIns="0" rIns="0">
            <a:spAutoFit/>
          </a:bodyPr>
          <a:lstStyle/>
          <a:p>
            <a:pPr>
              <a:lnSpc>
                <a:spcPts val="5280"/>
              </a:lnSpc>
            </a:pPr>
            <a:r>
              <a:rPr lang="en-US" sz="4400">
                <a:solidFill>
                  <a:srgbClr val="3B4A52"/>
                </a:solidFill>
                <a:latin typeface="Garet ExtraBold"/>
              </a:rPr>
              <a:t>TECHNOLOGIES USED </a:t>
            </a:r>
          </a:p>
        </p:txBody>
      </p:sp>
      <p:sp>
        <p:nvSpPr>
          <p:cNvPr name="TextBox 6" id="6"/>
          <p:cNvSpPr txBox="true"/>
          <p:nvPr/>
        </p:nvSpPr>
        <p:spPr>
          <a:xfrm rot="0">
            <a:off x="1767335" y="3016641"/>
            <a:ext cx="7810884" cy="6075041"/>
          </a:xfrm>
          <a:prstGeom prst="rect">
            <a:avLst/>
          </a:prstGeom>
        </p:spPr>
        <p:txBody>
          <a:bodyPr anchor="t" rtlCol="false" tIns="0" lIns="0" bIns="0" rIns="0">
            <a:spAutoFit/>
          </a:bodyPr>
          <a:lstStyle/>
          <a:p>
            <a:pPr marL="740318" indent="-370159" lvl="1">
              <a:lnSpc>
                <a:spcPts val="4354"/>
              </a:lnSpc>
              <a:buFont typeface="Arial"/>
              <a:buChar char="•"/>
            </a:pPr>
            <a:r>
              <a:rPr lang="en-US" sz="3428" spc="137">
                <a:solidFill>
                  <a:srgbClr val="546873"/>
                </a:solidFill>
                <a:latin typeface="Glacial Indifference"/>
              </a:rPr>
              <a:t>Open ML</a:t>
            </a:r>
          </a:p>
          <a:p>
            <a:pPr marL="1480636" indent="-493545" lvl="2">
              <a:lnSpc>
                <a:spcPts val="4354"/>
              </a:lnSpc>
              <a:buFont typeface="Arial"/>
              <a:buChar char="⚬"/>
            </a:pPr>
            <a:r>
              <a:rPr lang="en-US" sz="3428" spc="137">
                <a:solidFill>
                  <a:srgbClr val="546873"/>
                </a:solidFill>
                <a:latin typeface="Glacial Indifference"/>
              </a:rPr>
              <a:t>Data Source</a:t>
            </a:r>
          </a:p>
          <a:p>
            <a:pPr marL="740318" indent="-370159" lvl="1">
              <a:lnSpc>
                <a:spcPts val="4354"/>
              </a:lnSpc>
              <a:buFont typeface="Arial"/>
              <a:buChar char="•"/>
            </a:pPr>
            <a:r>
              <a:rPr lang="en-US" sz="3428" spc="137">
                <a:solidFill>
                  <a:srgbClr val="546873"/>
                </a:solidFill>
                <a:latin typeface="Glacial Indifference"/>
              </a:rPr>
              <a:t>Quick DBD</a:t>
            </a:r>
          </a:p>
          <a:p>
            <a:pPr marL="1480636" indent="-493545" lvl="2">
              <a:lnSpc>
                <a:spcPts val="4354"/>
              </a:lnSpc>
              <a:buFont typeface="Arial"/>
              <a:buChar char="⚬"/>
            </a:pPr>
            <a:r>
              <a:rPr lang="en-US" sz="3428" spc="137">
                <a:solidFill>
                  <a:srgbClr val="546873"/>
                </a:solidFill>
                <a:latin typeface="Glacial Indifference"/>
              </a:rPr>
              <a:t>ERD Diagram Creation </a:t>
            </a:r>
          </a:p>
          <a:p>
            <a:pPr marL="740318" indent="-370159" lvl="1">
              <a:lnSpc>
                <a:spcPts val="4354"/>
              </a:lnSpc>
              <a:buFont typeface="Arial"/>
              <a:buChar char="•"/>
            </a:pPr>
            <a:r>
              <a:rPr lang="en-US" sz="3428" spc="137">
                <a:solidFill>
                  <a:srgbClr val="546873"/>
                </a:solidFill>
                <a:latin typeface="Glacial Indifference"/>
              </a:rPr>
              <a:t>Python</a:t>
            </a:r>
          </a:p>
          <a:p>
            <a:pPr marL="1480636" indent="-493545" lvl="2">
              <a:lnSpc>
                <a:spcPts val="4354"/>
              </a:lnSpc>
              <a:buFont typeface="Arial"/>
              <a:buChar char="⚬"/>
            </a:pPr>
            <a:r>
              <a:rPr lang="en-US" sz="3428" spc="137">
                <a:solidFill>
                  <a:srgbClr val="546873"/>
                </a:solidFill>
                <a:latin typeface="Glacial Indifference"/>
              </a:rPr>
              <a:t>Data Cleaning</a:t>
            </a:r>
          </a:p>
          <a:p>
            <a:pPr marL="1480636" indent="-493545" lvl="2">
              <a:lnSpc>
                <a:spcPts val="4354"/>
              </a:lnSpc>
              <a:buFont typeface="Arial"/>
              <a:buChar char="⚬"/>
            </a:pPr>
            <a:r>
              <a:rPr lang="en-US" sz="3428" spc="137">
                <a:solidFill>
                  <a:srgbClr val="546873"/>
                </a:solidFill>
                <a:latin typeface="Glacial Indifference"/>
              </a:rPr>
              <a:t>Machine Modeling</a:t>
            </a:r>
            <a:r>
              <a:rPr lang="en-US" sz="3428" spc="137">
                <a:solidFill>
                  <a:srgbClr val="546873"/>
                </a:solidFill>
                <a:latin typeface="Glacial Indifference"/>
              </a:rPr>
              <a:t> </a:t>
            </a:r>
          </a:p>
          <a:p>
            <a:pPr marL="740318" indent="-370159" lvl="1">
              <a:lnSpc>
                <a:spcPts val="4354"/>
              </a:lnSpc>
              <a:buFont typeface="Arial"/>
              <a:buChar char="•"/>
            </a:pPr>
            <a:r>
              <a:rPr lang="en-US" sz="3428" spc="137">
                <a:solidFill>
                  <a:srgbClr val="546873"/>
                </a:solidFill>
                <a:latin typeface="Glacial Indifference"/>
              </a:rPr>
              <a:t>AWS</a:t>
            </a:r>
          </a:p>
          <a:p>
            <a:pPr marL="1480636" indent="-493545" lvl="2">
              <a:lnSpc>
                <a:spcPts val="4354"/>
              </a:lnSpc>
              <a:buFont typeface="Arial"/>
              <a:buChar char="⚬"/>
            </a:pPr>
            <a:r>
              <a:rPr lang="en-US" sz="3428" spc="137">
                <a:solidFill>
                  <a:srgbClr val="546873"/>
                </a:solidFill>
                <a:latin typeface="Glacial Indifference"/>
              </a:rPr>
              <a:t>Server</a:t>
            </a:r>
          </a:p>
          <a:p>
            <a:pPr marL="740318" indent="-370159" lvl="1">
              <a:lnSpc>
                <a:spcPts val="4354"/>
              </a:lnSpc>
              <a:buFont typeface="Arial"/>
              <a:buChar char="•"/>
            </a:pPr>
            <a:r>
              <a:rPr lang="en-US" sz="3428" spc="137">
                <a:solidFill>
                  <a:srgbClr val="546873"/>
                </a:solidFill>
                <a:latin typeface="Glacial Indifference"/>
              </a:rPr>
              <a:t>PG Admin </a:t>
            </a:r>
          </a:p>
          <a:p>
            <a:pPr marL="1480636" indent="-493545" lvl="2">
              <a:lnSpc>
                <a:spcPts val="4354"/>
              </a:lnSpc>
              <a:buFont typeface="Arial"/>
              <a:buChar char="⚬"/>
            </a:pPr>
            <a:r>
              <a:rPr lang="en-US" sz="3428" spc="137">
                <a:solidFill>
                  <a:srgbClr val="546873"/>
                </a:solidFill>
                <a:latin typeface="Glacial Indifference"/>
              </a:rPr>
              <a:t>SQL</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89662" y="1751163"/>
            <a:ext cx="634992" cy="458349"/>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406648" y="1649522"/>
            <a:ext cx="504043" cy="661632"/>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797095" y="1700343"/>
            <a:ext cx="571419" cy="559990"/>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291449" y="1696456"/>
            <a:ext cx="537826" cy="567762"/>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812059" y="1649522"/>
            <a:ext cx="441489" cy="661632"/>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95299" y="1649522"/>
            <a:ext cx="589454" cy="661632"/>
          </a:xfrm>
          <a:prstGeom prst="rect">
            <a:avLst/>
          </a:prstGeom>
        </p:spPr>
      </p:pic>
      <p:pic>
        <p:nvPicPr>
          <p:cNvPr name="Picture 13" id="1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883940" y="8057366"/>
            <a:ext cx="640714" cy="498592"/>
          </a:xfrm>
          <a:prstGeom prst="rect">
            <a:avLst/>
          </a:prstGeom>
        </p:spPr>
      </p:pic>
      <p:pic>
        <p:nvPicPr>
          <p:cNvPr name="Picture 14" id="14"/>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526344" y="7975846"/>
            <a:ext cx="264653" cy="661632"/>
          </a:xfrm>
          <a:prstGeom prst="rect">
            <a:avLst/>
          </a:prstGeom>
        </p:spPr>
      </p:pic>
      <p:pic>
        <p:nvPicPr>
          <p:cNvPr name="Picture 15" id="15"/>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742609" y="8074092"/>
            <a:ext cx="680391" cy="465140"/>
          </a:xfrm>
          <a:prstGeom prst="rect">
            <a:avLst/>
          </a:prstGeom>
        </p:spPr>
      </p:pic>
      <p:pic>
        <p:nvPicPr>
          <p:cNvPr name="Picture 16" id="16"/>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751180" y="8026575"/>
            <a:ext cx="563247" cy="560175"/>
          </a:xfrm>
          <a:prstGeom prst="rect">
            <a:avLst/>
          </a:prstGeom>
        </p:spPr>
      </p:pic>
      <p:pic>
        <p:nvPicPr>
          <p:cNvPr name="Picture 17" id="17"/>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439464" y="7975846"/>
            <a:ext cx="241796" cy="661632"/>
          </a:xfrm>
          <a:prstGeom prst="rect">
            <a:avLst/>
          </a:prstGeom>
        </p:spPr>
      </p:pic>
      <p:pic>
        <p:nvPicPr>
          <p:cNvPr name="Picture 18" id="18"/>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95299" y="8023189"/>
            <a:ext cx="589454" cy="566947"/>
          </a:xfrm>
          <a:prstGeom prst="rect">
            <a:avLst/>
          </a:prstGeom>
        </p:spPr>
      </p:pic>
      <p:pic>
        <p:nvPicPr>
          <p:cNvPr name="Picture 19" id="19"/>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9016487" y="6394265"/>
            <a:ext cx="381341" cy="661632"/>
          </a:xfrm>
          <a:prstGeom prst="rect">
            <a:avLst/>
          </a:prstGeom>
        </p:spPr>
      </p:pic>
      <p:pic>
        <p:nvPicPr>
          <p:cNvPr name="Picture 20" id="20"/>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427700" y="6394265"/>
            <a:ext cx="461939" cy="661632"/>
          </a:xfrm>
          <a:prstGeom prst="rect">
            <a:avLst/>
          </a:prstGeom>
        </p:spPr>
      </p:pic>
      <p:pic>
        <p:nvPicPr>
          <p:cNvPr name="Picture 21" id="21"/>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834392" y="6394265"/>
            <a:ext cx="496825" cy="661632"/>
          </a:xfrm>
          <a:prstGeom prst="rect">
            <a:avLst/>
          </a:prstGeom>
        </p:spPr>
      </p:pic>
      <p:pic>
        <p:nvPicPr>
          <p:cNvPr name="Picture 22" id="22"/>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777775" y="6394265"/>
            <a:ext cx="510058" cy="661632"/>
          </a:xfrm>
          <a:prstGeom prst="rect">
            <a:avLst/>
          </a:prstGeom>
        </p:spPr>
      </p:pic>
      <p:pic>
        <p:nvPicPr>
          <p:cNvPr name="Picture 23" id="23"/>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414803" y="6394265"/>
            <a:ext cx="291118" cy="661632"/>
          </a:xfrm>
          <a:prstGeom prst="rect">
            <a:avLst/>
          </a:prstGeom>
        </p:spPr>
      </p:pic>
      <p:pic>
        <p:nvPicPr>
          <p:cNvPr name="Picture 24" id="24"/>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32317" y="6467372"/>
            <a:ext cx="515418" cy="515418"/>
          </a:xfrm>
          <a:prstGeom prst="rect">
            <a:avLst/>
          </a:prstGeom>
        </p:spPr>
      </p:pic>
      <p:pic>
        <p:nvPicPr>
          <p:cNvPr name="Picture 25" id="25"/>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908796" y="4852733"/>
            <a:ext cx="596723" cy="581534"/>
          </a:xfrm>
          <a:prstGeom prst="rect">
            <a:avLst/>
          </a:prstGeom>
        </p:spPr>
      </p:pic>
      <p:pic>
        <p:nvPicPr>
          <p:cNvPr name="Picture 26" id="26"/>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415671" y="4812684"/>
            <a:ext cx="485999" cy="661632"/>
          </a:xfrm>
          <a:prstGeom prst="rect">
            <a:avLst/>
          </a:prstGeom>
        </p:spPr>
      </p:pic>
      <p:pic>
        <p:nvPicPr>
          <p:cNvPr name="Picture 27" id="27"/>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788679" y="4812684"/>
            <a:ext cx="588251" cy="661632"/>
          </a:xfrm>
          <a:prstGeom prst="rect">
            <a:avLst/>
          </a:prstGeom>
        </p:spPr>
      </p:pic>
      <p:pic>
        <p:nvPicPr>
          <p:cNvPr name="Picture 28" id="28"/>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774166" y="4812684"/>
            <a:ext cx="517276" cy="661632"/>
          </a:xfrm>
          <a:prstGeom prst="rect">
            <a:avLst/>
          </a:prstGeom>
        </p:spPr>
      </p:pic>
      <p:pic>
        <p:nvPicPr>
          <p:cNvPr name="Picture 29" id="29"/>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217063" y="4866364"/>
            <a:ext cx="686597" cy="554271"/>
          </a:xfrm>
          <a:prstGeom prst="rect">
            <a:avLst/>
          </a:prstGeom>
        </p:spPr>
      </p:pic>
      <p:pic>
        <p:nvPicPr>
          <p:cNvPr name="Picture 30" id="30"/>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61947" y="4910863"/>
            <a:ext cx="656157" cy="465275"/>
          </a:xfrm>
          <a:prstGeom prst="rect">
            <a:avLst/>
          </a:prstGeom>
        </p:spPr>
      </p:pic>
      <p:pic>
        <p:nvPicPr>
          <p:cNvPr name="Picture 31" id="31"/>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839584" y="3231103"/>
            <a:ext cx="735147" cy="661632"/>
          </a:xfrm>
          <a:prstGeom prst="rect">
            <a:avLst/>
          </a:prstGeom>
        </p:spPr>
      </p:pic>
      <p:pic>
        <p:nvPicPr>
          <p:cNvPr name="Picture 32" id="32"/>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368794" y="3263915"/>
            <a:ext cx="579752" cy="596007"/>
          </a:xfrm>
          <a:prstGeom prst="rect">
            <a:avLst/>
          </a:prstGeom>
        </p:spPr>
      </p:pic>
      <p:pic>
        <p:nvPicPr>
          <p:cNvPr name="Picture 33" id="33"/>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775296" y="3263915"/>
            <a:ext cx="615017" cy="596007"/>
          </a:xfrm>
          <a:prstGeom prst="rect">
            <a:avLst/>
          </a:prstGeom>
        </p:spPr>
      </p:pic>
      <p:pic>
        <p:nvPicPr>
          <p:cNvPr name="Picture 34" id="34"/>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97723" y="3231103"/>
            <a:ext cx="670161" cy="661632"/>
          </a:xfrm>
          <a:prstGeom prst="rect">
            <a:avLst/>
          </a:prstGeom>
        </p:spPr>
      </p:pic>
      <p:pic>
        <p:nvPicPr>
          <p:cNvPr name="Picture 35" id="35"/>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312550" y="3231103"/>
            <a:ext cx="495622" cy="661632"/>
          </a:xfrm>
          <a:prstGeom prst="rect">
            <a:avLst/>
          </a:prstGeom>
        </p:spPr>
      </p:pic>
      <p:pic>
        <p:nvPicPr>
          <p:cNvPr name="Picture 36" id="36"/>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72890" y="3231103"/>
            <a:ext cx="434271" cy="661632"/>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grpSp>
        <p:nvGrpSpPr>
          <p:cNvPr name="Group 2" id="2"/>
          <p:cNvGrpSpPr/>
          <p:nvPr/>
        </p:nvGrpSpPr>
        <p:grpSpPr>
          <a:xfrm rot="0">
            <a:off x="0" y="0"/>
            <a:ext cx="3582589" cy="10287000"/>
            <a:chOff x="0" y="0"/>
            <a:chExt cx="4776786" cy="13716000"/>
          </a:xfrm>
        </p:grpSpPr>
        <p:pic>
          <p:nvPicPr>
            <p:cNvPr name="Picture 3" id="3"/>
            <p:cNvPicPr>
              <a:picLocks noChangeAspect="true"/>
            </p:cNvPicPr>
            <p:nvPr/>
          </p:nvPicPr>
          <p:blipFill>
            <a:blip r:embed="rId2"/>
            <a:srcRect l="28233" t="0" r="28233" b="0"/>
            <a:stretch>
              <a:fillRect/>
            </a:stretch>
          </p:blipFill>
          <p:spPr>
            <a:xfrm>
              <a:off x="0" y="0"/>
              <a:ext cx="4776786" cy="13716000"/>
            </a:xfrm>
            <a:prstGeom prst="rect">
              <a:avLst/>
            </a:prstGeom>
          </p:spPr>
        </p:pic>
      </p:grpSp>
      <p:sp>
        <p:nvSpPr>
          <p:cNvPr name="TextBox 4" id="4"/>
          <p:cNvSpPr txBox="true"/>
          <p:nvPr/>
        </p:nvSpPr>
        <p:spPr>
          <a:xfrm rot="0">
            <a:off x="4728714" y="1474470"/>
            <a:ext cx="7302503" cy="360045"/>
          </a:xfrm>
          <a:prstGeom prst="rect">
            <a:avLst/>
          </a:prstGeom>
        </p:spPr>
        <p:txBody>
          <a:bodyPr anchor="t" rtlCol="false" tIns="0" lIns="0" bIns="0" rIns="0">
            <a:spAutoFit/>
          </a:bodyPr>
          <a:lstStyle/>
          <a:p>
            <a:pPr>
              <a:lnSpc>
                <a:spcPts val="2475"/>
              </a:lnSpc>
            </a:pPr>
            <a:r>
              <a:rPr lang="en-US" sz="3300">
                <a:solidFill>
                  <a:srgbClr val="2F2F2D"/>
                </a:solidFill>
                <a:latin typeface="Fredoka One"/>
              </a:rPr>
              <a:t>Questions We Will Be Answering</a:t>
            </a:r>
          </a:p>
        </p:txBody>
      </p:sp>
      <p:sp>
        <p:nvSpPr>
          <p:cNvPr name="TextBox 5" id="5"/>
          <p:cNvSpPr txBox="true"/>
          <p:nvPr/>
        </p:nvSpPr>
        <p:spPr>
          <a:xfrm rot="0">
            <a:off x="13962252" y="1705906"/>
            <a:ext cx="2859797" cy="1693588"/>
          </a:xfrm>
          <a:prstGeom prst="rect">
            <a:avLst/>
          </a:prstGeom>
        </p:spPr>
        <p:txBody>
          <a:bodyPr anchor="t" rtlCol="false" tIns="0" lIns="0" bIns="0" rIns="0">
            <a:spAutoFit/>
          </a:bodyPr>
          <a:lstStyle/>
          <a:p>
            <a:pPr algn="ctr">
              <a:lnSpc>
                <a:spcPts val="3443"/>
              </a:lnSpc>
              <a:spcBef>
                <a:spcPct val="0"/>
              </a:spcBef>
            </a:pPr>
            <a:r>
              <a:rPr lang="en-US" sz="2459">
                <a:solidFill>
                  <a:srgbClr val="E1E0D6"/>
                </a:solidFill>
                <a:latin typeface="Open Sans Bold Italics"/>
              </a:rPr>
              <a:t>"Photos are a reflection of a story and full of meaning."</a:t>
            </a:r>
          </a:p>
        </p:txBody>
      </p:sp>
      <p:sp>
        <p:nvSpPr>
          <p:cNvPr name="TextBox 6" id="6"/>
          <p:cNvSpPr txBox="true"/>
          <p:nvPr/>
        </p:nvSpPr>
        <p:spPr>
          <a:xfrm rot="0">
            <a:off x="6565963" y="2419350"/>
            <a:ext cx="10930507" cy="4739521"/>
          </a:xfrm>
          <a:prstGeom prst="rect">
            <a:avLst/>
          </a:prstGeom>
        </p:spPr>
        <p:txBody>
          <a:bodyPr anchor="t" rtlCol="false" tIns="0" lIns="0" bIns="0" rIns="0">
            <a:spAutoFit/>
          </a:bodyPr>
          <a:lstStyle/>
          <a:p>
            <a:pPr algn="just" marL="465275" indent="-232638" lvl="1">
              <a:lnSpc>
                <a:spcPts val="4266"/>
              </a:lnSpc>
              <a:buFont typeface="Arial"/>
              <a:buChar char="•"/>
            </a:pPr>
            <a:r>
              <a:rPr lang="en-US" sz="2155" spc="168">
                <a:solidFill>
                  <a:srgbClr val="000000"/>
                </a:solidFill>
                <a:latin typeface="Canva Sans Bold"/>
              </a:rPr>
              <a:t>Can we create a machine learning model to analyze key metrics' impact on winning NFL games?</a:t>
            </a:r>
          </a:p>
          <a:p>
            <a:pPr algn="just" marL="465275" indent="-232638" lvl="1">
              <a:lnSpc>
                <a:spcPts val="4266"/>
              </a:lnSpc>
              <a:buFont typeface="Arial"/>
              <a:buChar char="•"/>
            </a:pPr>
            <a:r>
              <a:rPr lang="en-US" sz="2155" spc="168">
                <a:solidFill>
                  <a:srgbClr val="000000"/>
                </a:solidFill>
                <a:latin typeface="Canva Sans Bold"/>
              </a:rPr>
              <a:t>What specific statistics will be used to train this model?</a:t>
            </a:r>
          </a:p>
          <a:p>
            <a:pPr algn="just" marL="465275" indent="-232638" lvl="1">
              <a:lnSpc>
                <a:spcPts val="4266"/>
              </a:lnSpc>
              <a:buFont typeface="Arial"/>
              <a:buChar char="•"/>
            </a:pPr>
            <a:r>
              <a:rPr lang="en-US" sz="2155" spc="168">
                <a:solidFill>
                  <a:srgbClr val="000000"/>
                </a:solidFill>
                <a:latin typeface="Canva Sans Bold"/>
              </a:rPr>
              <a:t>How do these statistics play a major part in winning football games?</a:t>
            </a:r>
          </a:p>
          <a:p>
            <a:pPr algn="just" marL="465275" indent="-232638" lvl="1">
              <a:lnSpc>
                <a:spcPts val="4266"/>
              </a:lnSpc>
              <a:buFont typeface="Arial"/>
              <a:buChar char="•"/>
            </a:pPr>
            <a:r>
              <a:rPr lang="en-US" sz="2155" spc="168">
                <a:solidFill>
                  <a:srgbClr val="000000"/>
                </a:solidFill>
                <a:latin typeface="Canva Sans Bold"/>
              </a:rPr>
              <a:t>Can teams that rank high in these statistics win more playoff games and Super Bowls?</a:t>
            </a:r>
          </a:p>
          <a:p>
            <a:pPr algn="just" marL="465275" indent="-232638" lvl="1">
              <a:lnSpc>
                <a:spcPts val="4266"/>
              </a:lnSpc>
              <a:buFont typeface="Arial"/>
              <a:buChar char="•"/>
            </a:pPr>
            <a:r>
              <a:rPr lang="en-US" sz="2155" spc="168">
                <a:solidFill>
                  <a:srgbClr val="000000"/>
                </a:solidFill>
                <a:latin typeface="Canva Sans Bold"/>
              </a:rPr>
              <a:t>Will this model provide ideal targets for these statistics to help teams win games on any given Sunday?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CDADD"/>
        </a:solidFill>
      </p:bgPr>
    </p:bg>
    <p:spTree>
      <p:nvGrpSpPr>
        <p:cNvPr id="1" name=""/>
        <p:cNvGrpSpPr/>
        <p:nvPr/>
      </p:nvGrpSpPr>
      <p:grpSpPr>
        <a:xfrm>
          <a:off x="0" y="0"/>
          <a:ext cx="0" cy="0"/>
          <a:chOff x="0" y="0"/>
          <a:chExt cx="0" cy="0"/>
        </a:xfrm>
      </p:grpSpPr>
      <p:grpSp>
        <p:nvGrpSpPr>
          <p:cNvPr name="Group 2" id="2"/>
          <p:cNvGrpSpPr/>
          <p:nvPr/>
        </p:nvGrpSpPr>
        <p:grpSpPr>
          <a:xfrm rot="0">
            <a:off x="11004291" y="-438150"/>
            <a:ext cx="7539389" cy="10725150"/>
            <a:chOff x="0" y="0"/>
            <a:chExt cx="10052519" cy="14300200"/>
          </a:xfrm>
        </p:grpSpPr>
        <p:pic>
          <p:nvPicPr>
            <p:cNvPr name="Picture 3" id="3"/>
            <p:cNvPicPr>
              <a:picLocks noChangeAspect="true"/>
            </p:cNvPicPr>
            <p:nvPr/>
          </p:nvPicPr>
          <p:blipFill>
            <a:blip r:embed="rId2"/>
            <a:srcRect l="26577" t="0" r="26577" b="0"/>
            <a:stretch>
              <a:fillRect/>
            </a:stretch>
          </p:blipFill>
          <p:spPr>
            <a:xfrm>
              <a:off x="0" y="0"/>
              <a:ext cx="10052519" cy="14300200"/>
            </a:xfrm>
            <a:prstGeom prst="rect">
              <a:avLst/>
            </a:prstGeom>
          </p:spPr>
        </p:pic>
      </p:grpSp>
      <p:grpSp>
        <p:nvGrpSpPr>
          <p:cNvPr name="Group 4" id="4"/>
          <p:cNvGrpSpPr/>
          <p:nvPr/>
        </p:nvGrpSpPr>
        <p:grpSpPr>
          <a:xfrm rot="0">
            <a:off x="2607512" y="4231838"/>
            <a:ext cx="3867471" cy="3867471"/>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marL="0" indent="0" lvl="0">
                <a:lnSpc>
                  <a:spcPts val="2969"/>
                </a:lnSpc>
                <a:spcBef>
                  <a:spcPct val="0"/>
                </a:spcBef>
              </a:pPr>
            </a:p>
          </p:txBody>
        </p:sp>
      </p:grpSp>
      <p:grpSp>
        <p:nvGrpSpPr>
          <p:cNvPr name="Group 7" id="7"/>
          <p:cNvGrpSpPr/>
          <p:nvPr/>
        </p:nvGrpSpPr>
        <p:grpSpPr>
          <a:xfrm rot="0">
            <a:off x="5461049" y="4231838"/>
            <a:ext cx="3867471" cy="386747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marL="0" indent="0" lvl="0">
                <a:lnSpc>
                  <a:spcPts val="2969"/>
                </a:lnSpc>
                <a:spcBef>
                  <a:spcPct val="0"/>
                </a:spcBef>
              </a:pPr>
            </a:p>
          </p:txBody>
        </p:sp>
      </p:grpSp>
      <p:grpSp>
        <p:nvGrpSpPr>
          <p:cNvPr name="Group 10" id="10"/>
          <p:cNvGrpSpPr/>
          <p:nvPr/>
        </p:nvGrpSpPr>
        <p:grpSpPr>
          <a:xfrm rot="0">
            <a:off x="3991164" y="2398705"/>
            <a:ext cx="3867471" cy="386747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969"/>
                </a:lnSpc>
              </a:pPr>
            </a:p>
          </p:txBody>
        </p:sp>
      </p:grpSp>
      <p:grpSp>
        <p:nvGrpSpPr>
          <p:cNvPr name="Group 13" id="13"/>
          <p:cNvGrpSpPr/>
          <p:nvPr/>
        </p:nvGrpSpPr>
        <p:grpSpPr>
          <a:xfrm rot="5400000">
            <a:off x="5622712" y="6048027"/>
            <a:ext cx="663450" cy="5658941"/>
            <a:chOff x="0" y="0"/>
            <a:chExt cx="174736" cy="1490421"/>
          </a:xfrm>
        </p:grpSpPr>
        <p:sp>
          <p:nvSpPr>
            <p:cNvPr name="Freeform 14" id="14"/>
            <p:cNvSpPr/>
            <p:nvPr/>
          </p:nvSpPr>
          <p:spPr>
            <a:xfrm>
              <a:off x="0" y="0"/>
              <a:ext cx="174736" cy="1490421"/>
            </a:xfrm>
            <a:custGeom>
              <a:avLst/>
              <a:gdLst/>
              <a:ahLst/>
              <a:cxnLst/>
              <a:rect r="r" b="b" t="t" l="l"/>
              <a:pathLst>
                <a:path h="1490421" w="174736">
                  <a:moveTo>
                    <a:pt x="0" y="0"/>
                  </a:moveTo>
                  <a:lnTo>
                    <a:pt x="174736" y="0"/>
                  </a:lnTo>
                  <a:lnTo>
                    <a:pt x="174736" y="1490421"/>
                  </a:lnTo>
                  <a:lnTo>
                    <a:pt x="0" y="1490421"/>
                  </a:lnTo>
                  <a:close/>
                </a:path>
              </a:pathLst>
            </a:custGeom>
            <a:solidFill>
              <a:srgbClr val="EDEAE5"/>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AutoShape 16" id="16"/>
          <p:cNvSpPr/>
          <p:nvPr/>
        </p:nvSpPr>
        <p:spPr>
          <a:xfrm rot="-5400000">
            <a:off x="4554993" y="7145856"/>
            <a:ext cx="2780783" cy="0"/>
          </a:xfrm>
          <a:prstGeom prst="line">
            <a:avLst/>
          </a:prstGeom>
          <a:ln cap="flat" w="19050">
            <a:solidFill>
              <a:srgbClr val="798F9B"/>
            </a:solidFill>
            <a:prstDash val="solid"/>
            <a:headEnd type="triangle" len="med" w="lg"/>
            <a:tailEnd type="triangle" len="med" w="lg"/>
          </a:ln>
        </p:spPr>
      </p:sp>
      <p:sp>
        <p:nvSpPr>
          <p:cNvPr name="TextBox 17" id="17"/>
          <p:cNvSpPr txBox="true"/>
          <p:nvPr/>
        </p:nvSpPr>
        <p:spPr>
          <a:xfrm rot="0">
            <a:off x="4455016" y="3624778"/>
            <a:ext cx="2939768" cy="271145"/>
          </a:xfrm>
          <a:prstGeom prst="rect">
            <a:avLst/>
          </a:prstGeom>
        </p:spPr>
        <p:txBody>
          <a:bodyPr anchor="t" rtlCol="false" tIns="0" lIns="0" bIns="0" rIns="0">
            <a:spAutoFit/>
          </a:bodyPr>
          <a:lstStyle/>
          <a:p>
            <a:pPr algn="ctr">
              <a:lnSpc>
                <a:spcPts val="2380"/>
              </a:lnSpc>
              <a:spcBef>
                <a:spcPct val="0"/>
              </a:spcBef>
            </a:pPr>
            <a:r>
              <a:rPr lang="en-US" sz="1700" spc="102">
                <a:solidFill>
                  <a:srgbClr val="546873"/>
                </a:solidFill>
                <a:latin typeface="Nunito Bold"/>
              </a:rPr>
              <a:t>Point Scored Diffrential </a:t>
            </a:r>
          </a:p>
        </p:txBody>
      </p:sp>
      <p:sp>
        <p:nvSpPr>
          <p:cNvPr name="TextBox 18" id="18"/>
          <p:cNvSpPr txBox="true"/>
          <p:nvPr/>
        </p:nvSpPr>
        <p:spPr>
          <a:xfrm rot="0">
            <a:off x="2824082" y="6409052"/>
            <a:ext cx="2660473" cy="271145"/>
          </a:xfrm>
          <a:prstGeom prst="rect">
            <a:avLst/>
          </a:prstGeom>
        </p:spPr>
        <p:txBody>
          <a:bodyPr anchor="t" rtlCol="false" tIns="0" lIns="0" bIns="0" rIns="0">
            <a:spAutoFit/>
          </a:bodyPr>
          <a:lstStyle/>
          <a:p>
            <a:pPr algn="ctr" marL="0" indent="0" lvl="0">
              <a:lnSpc>
                <a:spcPts val="2380"/>
              </a:lnSpc>
              <a:spcBef>
                <a:spcPct val="0"/>
              </a:spcBef>
            </a:pPr>
            <a:r>
              <a:rPr lang="en-US" sz="1700" spc="102">
                <a:solidFill>
                  <a:srgbClr val="546873"/>
                </a:solidFill>
                <a:latin typeface="Nunito Bold"/>
              </a:rPr>
              <a:t>Turn Over Diffrential </a:t>
            </a:r>
          </a:p>
        </p:txBody>
      </p:sp>
      <p:sp>
        <p:nvSpPr>
          <p:cNvPr name="TextBox 19" id="19"/>
          <p:cNvSpPr txBox="true"/>
          <p:nvPr/>
        </p:nvSpPr>
        <p:spPr>
          <a:xfrm rot="0">
            <a:off x="6337675" y="6409052"/>
            <a:ext cx="2665504" cy="271145"/>
          </a:xfrm>
          <a:prstGeom prst="rect">
            <a:avLst/>
          </a:prstGeom>
        </p:spPr>
        <p:txBody>
          <a:bodyPr anchor="t" rtlCol="false" tIns="0" lIns="0" bIns="0" rIns="0">
            <a:spAutoFit/>
          </a:bodyPr>
          <a:lstStyle/>
          <a:p>
            <a:pPr algn="ctr" marL="0" indent="0" lvl="0">
              <a:lnSpc>
                <a:spcPts val="2380"/>
              </a:lnSpc>
              <a:spcBef>
                <a:spcPct val="0"/>
              </a:spcBef>
            </a:pPr>
            <a:r>
              <a:rPr lang="en-US" sz="1700" spc="102">
                <a:solidFill>
                  <a:srgbClr val="546873"/>
                </a:solidFill>
                <a:latin typeface="Nunito Bold"/>
              </a:rPr>
              <a:t>Time Of Posstion</a:t>
            </a:r>
          </a:p>
        </p:txBody>
      </p:sp>
      <p:sp>
        <p:nvSpPr>
          <p:cNvPr name="TextBox 20" id="20"/>
          <p:cNvSpPr txBox="true"/>
          <p:nvPr/>
        </p:nvSpPr>
        <p:spPr>
          <a:xfrm rot="0">
            <a:off x="5484554" y="3220302"/>
            <a:ext cx="880692" cy="379730"/>
          </a:xfrm>
          <a:prstGeom prst="rect">
            <a:avLst/>
          </a:prstGeom>
        </p:spPr>
        <p:txBody>
          <a:bodyPr anchor="t" rtlCol="false" tIns="0" lIns="0" bIns="0" rIns="0">
            <a:spAutoFit/>
          </a:bodyPr>
          <a:lstStyle/>
          <a:p>
            <a:pPr algn="ctr">
              <a:lnSpc>
                <a:spcPts val="3219"/>
              </a:lnSpc>
              <a:spcBef>
                <a:spcPct val="0"/>
              </a:spcBef>
            </a:pPr>
            <a:r>
              <a:rPr lang="en-US" sz="2299">
                <a:solidFill>
                  <a:srgbClr val="546873"/>
                </a:solidFill>
                <a:latin typeface="Nunito Bold"/>
              </a:rPr>
              <a:t>01</a:t>
            </a:r>
          </a:p>
        </p:txBody>
      </p:sp>
      <p:sp>
        <p:nvSpPr>
          <p:cNvPr name="TextBox 21" id="21"/>
          <p:cNvSpPr txBox="true"/>
          <p:nvPr/>
        </p:nvSpPr>
        <p:spPr>
          <a:xfrm rot="0">
            <a:off x="3713972" y="5980680"/>
            <a:ext cx="880692" cy="379730"/>
          </a:xfrm>
          <a:prstGeom prst="rect">
            <a:avLst/>
          </a:prstGeom>
        </p:spPr>
        <p:txBody>
          <a:bodyPr anchor="t" rtlCol="false" tIns="0" lIns="0" bIns="0" rIns="0">
            <a:spAutoFit/>
          </a:bodyPr>
          <a:lstStyle/>
          <a:p>
            <a:pPr algn="ctr" marL="0" indent="0" lvl="0">
              <a:lnSpc>
                <a:spcPts val="3219"/>
              </a:lnSpc>
              <a:spcBef>
                <a:spcPct val="0"/>
              </a:spcBef>
            </a:pPr>
            <a:r>
              <a:rPr lang="en-US" sz="2299" u="none">
                <a:solidFill>
                  <a:srgbClr val="546873"/>
                </a:solidFill>
                <a:latin typeface="Nunito Bold"/>
              </a:rPr>
              <a:t>02</a:t>
            </a:r>
          </a:p>
        </p:txBody>
      </p:sp>
      <p:sp>
        <p:nvSpPr>
          <p:cNvPr name="TextBox 22" id="22"/>
          <p:cNvSpPr txBox="true"/>
          <p:nvPr/>
        </p:nvSpPr>
        <p:spPr>
          <a:xfrm rot="0">
            <a:off x="7230081" y="5980680"/>
            <a:ext cx="880692" cy="379730"/>
          </a:xfrm>
          <a:prstGeom prst="rect">
            <a:avLst/>
          </a:prstGeom>
        </p:spPr>
        <p:txBody>
          <a:bodyPr anchor="t" rtlCol="false" tIns="0" lIns="0" bIns="0" rIns="0">
            <a:spAutoFit/>
          </a:bodyPr>
          <a:lstStyle/>
          <a:p>
            <a:pPr algn="ctr" marL="0" indent="0" lvl="0">
              <a:lnSpc>
                <a:spcPts val="3219"/>
              </a:lnSpc>
              <a:spcBef>
                <a:spcPct val="0"/>
              </a:spcBef>
            </a:pPr>
            <a:r>
              <a:rPr lang="en-US" sz="2299" u="none">
                <a:solidFill>
                  <a:srgbClr val="546873"/>
                </a:solidFill>
                <a:latin typeface="Nunito Bold"/>
              </a:rPr>
              <a:t>03</a:t>
            </a:r>
          </a:p>
        </p:txBody>
      </p:sp>
      <p:sp>
        <p:nvSpPr>
          <p:cNvPr name="TextBox 23" id="23"/>
          <p:cNvSpPr txBox="true"/>
          <p:nvPr/>
        </p:nvSpPr>
        <p:spPr>
          <a:xfrm rot="0">
            <a:off x="3065893" y="8669597"/>
            <a:ext cx="5718015" cy="379730"/>
          </a:xfrm>
          <a:prstGeom prst="rect">
            <a:avLst/>
          </a:prstGeom>
        </p:spPr>
        <p:txBody>
          <a:bodyPr anchor="t" rtlCol="false" tIns="0" lIns="0" bIns="0" rIns="0">
            <a:spAutoFit/>
          </a:bodyPr>
          <a:lstStyle/>
          <a:p>
            <a:pPr algn="ctr">
              <a:lnSpc>
                <a:spcPts val="3219"/>
              </a:lnSpc>
              <a:spcBef>
                <a:spcPct val="0"/>
              </a:spcBef>
            </a:pPr>
            <a:r>
              <a:rPr lang="en-US" sz="2299" spc="137">
                <a:solidFill>
                  <a:srgbClr val="546873"/>
                </a:solidFill>
                <a:latin typeface="Nunito"/>
              </a:rPr>
              <a:t>WINNER</a:t>
            </a:r>
          </a:p>
        </p:txBody>
      </p:sp>
      <p:grpSp>
        <p:nvGrpSpPr>
          <p:cNvPr name="Group 24" id="24"/>
          <p:cNvGrpSpPr/>
          <p:nvPr/>
        </p:nvGrpSpPr>
        <p:grpSpPr>
          <a:xfrm rot="0">
            <a:off x="-334570" y="-228600"/>
            <a:ext cx="836504" cy="10863987"/>
            <a:chOff x="0" y="0"/>
            <a:chExt cx="220314" cy="2861297"/>
          </a:xfrm>
        </p:grpSpPr>
        <p:sp>
          <p:nvSpPr>
            <p:cNvPr name="Freeform 25" id="25"/>
            <p:cNvSpPr/>
            <p:nvPr/>
          </p:nvSpPr>
          <p:spPr>
            <a:xfrm>
              <a:off x="0" y="0"/>
              <a:ext cx="220314" cy="2861297"/>
            </a:xfrm>
            <a:custGeom>
              <a:avLst/>
              <a:gdLst/>
              <a:ahLst/>
              <a:cxnLst/>
              <a:rect r="r" b="b" t="t" l="l"/>
              <a:pathLst>
                <a:path h="2861297" w="220314">
                  <a:moveTo>
                    <a:pt x="0" y="0"/>
                  </a:moveTo>
                  <a:lnTo>
                    <a:pt x="220314" y="0"/>
                  </a:lnTo>
                  <a:lnTo>
                    <a:pt x="220314" y="2861297"/>
                  </a:lnTo>
                  <a:lnTo>
                    <a:pt x="0" y="2861297"/>
                  </a:lnTo>
                  <a:close/>
                </a:path>
              </a:pathLst>
            </a:custGeom>
            <a:solidFill>
              <a:srgbClr val="EDEAE5">
                <a:alpha val="83922"/>
              </a:srgbClr>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sp>
        <p:nvSpPr>
          <p:cNvPr name="TextBox 27" id="27"/>
          <p:cNvSpPr txBox="true"/>
          <p:nvPr/>
        </p:nvSpPr>
        <p:spPr>
          <a:xfrm rot="0">
            <a:off x="1028700" y="990600"/>
            <a:ext cx="7755207" cy="763270"/>
          </a:xfrm>
          <a:prstGeom prst="rect">
            <a:avLst/>
          </a:prstGeom>
        </p:spPr>
        <p:txBody>
          <a:bodyPr anchor="t" rtlCol="false" tIns="0" lIns="0" bIns="0" rIns="0">
            <a:spAutoFit/>
          </a:bodyPr>
          <a:lstStyle/>
          <a:p>
            <a:pPr>
              <a:lnSpc>
                <a:spcPts val="3080"/>
              </a:lnSpc>
              <a:spcBef>
                <a:spcPct val="0"/>
              </a:spcBef>
            </a:pPr>
            <a:r>
              <a:rPr lang="en-US" sz="2200">
                <a:solidFill>
                  <a:srgbClr val="546873"/>
                </a:solidFill>
                <a:latin typeface="Fredoka One"/>
              </a:rPr>
              <a:t>What key metrics  a team needs to meet to be the winner of NFL game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5"/>
        </a:solidFill>
      </p:bgPr>
    </p:bg>
    <p:spTree>
      <p:nvGrpSpPr>
        <p:cNvPr id="1" name=""/>
        <p:cNvGrpSpPr/>
        <p:nvPr/>
      </p:nvGrpSpPr>
      <p:grpSpPr>
        <a:xfrm>
          <a:off x="0" y="0"/>
          <a:ext cx="0" cy="0"/>
          <a:chOff x="0" y="0"/>
          <a:chExt cx="0" cy="0"/>
        </a:xfrm>
      </p:grpSpPr>
      <p:grpSp>
        <p:nvGrpSpPr>
          <p:cNvPr name="Group 2" id="2"/>
          <p:cNvGrpSpPr/>
          <p:nvPr/>
        </p:nvGrpSpPr>
        <p:grpSpPr>
          <a:xfrm rot="0">
            <a:off x="9693585" y="1766734"/>
            <a:ext cx="8594415" cy="4351491"/>
            <a:chOff x="0" y="0"/>
            <a:chExt cx="11459220" cy="5801987"/>
          </a:xfrm>
        </p:grpSpPr>
        <p:pic>
          <p:nvPicPr>
            <p:cNvPr name="Picture 3" id="3"/>
            <p:cNvPicPr>
              <a:picLocks noChangeAspect="true"/>
            </p:cNvPicPr>
            <p:nvPr/>
          </p:nvPicPr>
          <p:blipFill>
            <a:blip r:embed="rId2"/>
            <a:srcRect l="0" t="4994" r="0" b="4994"/>
            <a:stretch>
              <a:fillRect/>
            </a:stretch>
          </p:blipFill>
          <p:spPr>
            <a:xfrm>
              <a:off x="0" y="0"/>
              <a:ext cx="11459220" cy="5801987"/>
            </a:xfrm>
            <a:prstGeom prst="rect">
              <a:avLst/>
            </a:prstGeom>
          </p:spPr>
        </p:pic>
      </p:grpSp>
      <p:grpSp>
        <p:nvGrpSpPr>
          <p:cNvPr name="Group 4" id="4"/>
          <p:cNvGrpSpPr/>
          <p:nvPr/>
        </p:nvGrpSpPr>
        <p:grpSpPr>
          <a:xfrm rot="0">
            <a:off x="5930722" y="6802689"/>
            <a:ext cx="6426557" cy="3621858"/>
            <a:chOff x="0" y="0"/>
            <a:chExt cx="1692591" cy="953905"/>
          </a:xfrm>
        </p:grpSpPr>
        <p:sp>
          <p:nvSpPr>
            <p:cNvPr name="Freeform 5" id="5"/>
            <p:cNvSpPr/>
            <p:nvPr/>
          </p:nvSpPr>
          <p:spPr>
            <a:xfrm>
              <a:off x="0" y="0"/>
              <a:ext cx="1692591" cy="953905"/>
            </a:xfrm>
            <a:custGeom>
              <a:avLst/>
              <a:gdLst/>
              <a:ahLst/>
              <a:cxnLst/>
              <a:rect r="r" b="b" t="t" l="l"/>
              <a:pathLst>
                <a:path h="953905" w="1692591">
                  <a:moveTo>
                    <a:pt x="0" y="0"/>
                  </a:moveTo>
                  <a:lnTo>
                    <a:pt x="1692591" y="0"/>
                  </a:lnTo>
                  <a:lnTo>
                    <a:pt x="1692591" y="953905"/>
                  </a:lnTo>
                  <a:lnTo>
                    <a:pt x="0" y="953905"/>
                  </a:lnTo>
                  <a:close/>
                </a:path>
              </a:pathLst>
            </a:custGeom>
            <a:solidFill>
              <a:srgbClr val="798F9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7" id="7"/>
          <p:cNvGrpSpPr/>
          <p:nvPr/>
        </p:nvGrpSpPr>
        <p:grpSpPr>
          <a:xfrm rot="0">
            <a:off x="12357011" y="6802689"/>
            <a:ext cx="6426557" cy="3621858"/>
            <a:chOff x="0" y="0"/>
            <a:chExt cx="1692591" cy="953905"/>
          </a:xfrm>
        </p:grpSpPr>
        <p:sp>
          <p:nvSpPr>
            <p:cNvPr name="Freeform 8" id="8"/>
            <p:cNvSpPr/>
            <p:nvPr/>
          </p:nvSpPr>
          <p:spPr>
            <a:xfrm>
              <a:off x="0" y="0"/>
              <a:ext cx="1692591" cy="953905"/>
            </a:xfrm>
            <a:custGeom>
              <a:avLst/>
              <a:gdLst/>
              <a:ahLst/>
              <a:cxnLst/>
              <a:rect r="r" b="b" t="t" l="l"/>
              <a:pathLst>
                <a:path h="953905" w="1692591">
                  <a:moveTo>
                    <a:pt x="0" y="0"/>
                  </a:moveTo>
                  <a:lnTo>
                    <a:pt x="1692591" y="0"/>
                  </a:lnTo>
                  <a:lnTo>
                    <a:pt x="1692591" y="953905"/>
                  </a:lnTo>
                  <a:lnTo>
                    <a:pt x="0" y="953905"/>
                  </a:lnTo>
                  <a:close/>
                </a:path>
              </a:pathLst>
            </a:custGeom>
            <a:solidFill>
              <a:srgbClr val="54687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10" id="10"/>
          <p:cNvGrpSpPr/>
          <p:nvPr/>
        </p:nvGrpSpPr>
        <p:grpSpPr>
          <a:xfrm rot="0">
            <a:off x="-495835" y="6802689"/>
            <a:ext cx="6426557" cy="3621858"/>
            <a:chOff x="0" y="0"/>
            <a:chExt cx="1692591" cy="953905"/>
          </a:xfrm>
        </p:grpSpPr>
        <p:sp>
          <p:nvSpPr>
            <p:cNvPr name="Freeform 11" id="11"/>
            <p:cNvSpPr/>
            <p:nvPr/>
          </p:nvSpPr>
          <p:spPr>
            <a:xfrm>
              <a:off x="0" y="0"/>
              <a:ext cx="1692591" cy="953905"/>
            </a:xfrm>
            <a:custGeom>
              <a:avLst/>
              <a:gdLst/>
              <a:ahLst/>
              <a:cxnLst/>
              <a:rect r="r" b="b" t="t" l="l"/>
              <a:pathLst>
                <a:path h="953905" w="1692591">
                  <a:moveTo>
                    <a:pt x="0" y="0"/>
                  </a:moveTo>
                  <a:lnTo>
                    <a:pt x="1692591" y="0"/>
                  </a:lnTo>
                  <a:lnTo>
                    <a:pt x="1692591" y="953905"/>
                  </a:lnTo>
                  <a:lnTo>
                    <a:pt x="0" y="953905"/>
                  </a:lnTo>
                  <a:close/>
                </a:path>
              </a:pathLst>
            </a:custGeom>
            <a:solidFill>
              <a:srgbClr val="91A8B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165"/>
                </a:lnSpc>
              </a:pPr>
            </a:p>
          </p:txBody>
        </p:sp>
      </p:grpSp>
      <p:grpSp>
        <p:nvGrpSpPr>
          <p:cNvPr name="Group 13" id="13"/>
          <p:cNvGrpSpPr/>
          <p:nvPr/>
        </p:nvGrpSpPr>
        <p:grpSpPr>
          <a:xfrm rot="0">
            <a:off x="2266538" y="7708899"/>
            <a:ext cx="1099169" cy="1099169"/>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grpSp>
        <p:nvGrpSpPr>
          <p:cNvPr name="Group 16" id="16"/>
          <p:cNvGrpSpPr/>
          <p:nvPr/>
        </p:nvGrpSpPr>
        <p:grpSpPr>
          <a:xfrm rot="0">
            <a:off x="8594415" y="7708899"/>
            <a:ext cx="1099169" cy="1099169"/>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grpSp>
        <p:nvGrpSpPr>
          <p:cNvPr name="Group 19" id="19"/>
          <p:cNvGrpSpPr/>
          <p:nvPr/>
        </p:nvGrpSpPr>
        <p:grpSpPr>
          <a:xfrm rot="0">
            <a:off x="14829737" y="7708899"/>
            <a:ext cx="1099169" cy="1099169"/>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165"/>
                </a:lnSpc>
              </a:pPr>
            </a:p>
          </p:txBody>
        </p:sp>
      </p:grpSp>
      <p:sp>
        <p:nvSpPr>
          <p:cNvPr name="TextBox 22" id="22"/>
          <p:cNvSpPr txBox="true"/>
          <p:nvPr/>
        </p:nvSpPr>
        <p:spPr>
          <a:xfrm rot="0">
            <a:off x="760382" y="8998569"/>
            <a:ext cx="4111482" cy="1153795"/>
          </a:xfrm>
          <a:prstGeom prst="rect">
            <a:avLst/>
          </a:prstGeom>
        </p:spPr>
        <p:txBody>
          <a:bodyPr anchor="t" rtlCol="false" tIns="0" lIns="0" bIns="0" rIns="0">
            <a:spAutoFit/>
          </a:bodyPr>
          <a:lstStyle/>
          <a:p>
            <a:pPr algn="ctr">
              <a:lnSpc>
                <a:spcPts val="3080"/>
              </a:lnSpc>
              <a:spcBef>
                <a:spcPct val="0"/>
              </a:spcBef>
            </a:pPr>
            <a:r>
              <a:rPr lang="en-US" sz="2200">
                <a:solidFill>
                  <a:srgbClr val="EDEAE5"/>
                </a:solidFill>
                <a:latin typeface="Nunito"/>
              </a:rPr>
              <a:t>Date of the game, Home Team, Away Team, Date of the game, Score</a:t>
            </a:r>
          </a:p>
        </p:txBody>
      </p:sp>
      <p:sp>
        <p:nvSpPr>
          <p:cNvPr name="TextBox 23" id="23"/>
          <p:cNvSpPr txBox="true"/>
          <p:nvPr/>
        </p:nvSpPr>
        <p:spPr>
          <a:xfrm rot="0">
            <a:off x="6441258" y="7152417"/>
            <a:ext cx="5787692" cy="556483"/>
          </a:xfrm>
          <a:prstGeom prst="rect">
            <a:avLst/>
          </a:prstGeom>
        </p:spPr>
        <p:txBody>
          <a:bodyPr anchor="t" rtlCol="false" tIns="0" lIns="0" bIns="0" rIns="0">
            <a:spAutoFit/>
          </a:bodyPr>
          <a:lstStyle/>
          <a:p>
            <a:pPr algn="ctr">
              <a:lnSpc>
                <a:spcPts val="4502"/>
              </a:lnSpc>
              <a:spcBef>
                <a:spcPct val="0"/>
              </a:spcBef>
            </a:pPr>
            <a:r>
              <a:rPr lang="en-US" sz="3216">
                <a:solidFill>
                  <a:srgbClr val="000000"/>
                </a:solidFill>
                <a:latin typeface="Nunito Bold"/>
              </a:rPr>
              <a:t>Offensive statistics</a:t>
            </a:r>
          </a:p>
        </p:txBody>
      </p:sp>
      <p:sp>
        <p:nvSpPr>
          <p:cNvPr name="TextBox 24" id="24"/>
          <p:cNvSpPr txBox="true"/>
          <p:nvPr/>
        </p:nvSpPr>
        <p:spPr>
          <a:xfrm rot="0">
            <a:off x="8594415" y="7912479"/>
            <a:ext cx="1099169" cy="620516"/>
          </a:xfrm>
          <a:prstGeom prst="rect">
            <a:avLst/>
          </a:prstGeom>
        </p:spPr>
        <p:txBody>
          <a:bodyPr anchor="t" rtlCol="false" tIns="0" lIns="0" bIns="0" rIns="0">
            <a:spAutoFit/>
          </a:bodyPr>
          <a:lstStyle/>
          <a:p>
            <a:pPr algn="ctr">
              <a:lnSpc>
                <a:spcPts val="5173"/>
              </a:lnSpc>
              <a:spcBef>
                <a:spcPct val="0"/>
              </a:spcBef>
            </a:pPr>
            <a:r>
              <a:rPr lang="en-US" sz="3695">
                <a:solidFill>
                  <a:srgbClr val="798F9B"/>
                </a:solidFill>
                <a:latin typeface="Nunito Bold"/>
              </a:rPr>
              <a:t>2</a:t>
            </a:r>
          </a:p>
        </p:txBody>
      </p:sp>
      <p:sp>
        <p:nvSpPr>
          <p:cNvPr name="TextBox 25" id="25"/>
          <p:cNvSpPr txBox="true"/>
          <p:nvPr/>
        </p:nvSpPr>
        <p:spPr>
          <a:xfrm rot="0">
            <a:off x="14829737" y="7912479"/>
            <a:ext cx="1099169" cy="620516"/>
          </a:xfrm>
          <a:prstGeom prst="rect">
            <a:avLst/>
          </a:prstGeom>
        </p:spPr>
        <p:txBody>
          <a:bodyPr anchor="t" rtlCol="false" tIns="0" lIns="0" bIns="0" rIns="0">
            <a:spAutoFit/>
          </a:bodyPr>
          <a:lstStyle/>
          <a:p>
            <a:pPr algn="ctr">
              <a:lnSpc>
                <a:spcPts val="5173"/>
              </a:lnSpc>
              <a:spcBef>
                <a:spcPct val="0"/>
              </a:spcBef>
            </a:pPr>
            <a:r>
              <a:rPr lang="en-US" sz="3695">
                <a:solidFill>
                  <a:srgbClr val="798F9B"/>
                </a:solidFill>
                <a:latin typeface="Nunito Bold"/>
              </a:rPr>
              <a:t>3</a:t>
            </a:r>
          </a:p>
        </p:txBody>
      </p:sp>
      <p:sp>
        <p:nvSpPr>
          <p:cNvPr name="TextBox 26" id="26"/>
          <p:cNvSpPr txBox="true"/>
          <p:nvPr/>
        </p:nvSpPr>
        <p:spPr>
          <a:xfrm rot="0">
            <a:off x="6441258" y="8769969"/>
            <a:ext cx="5405484" cy="1397000"/>
          </a:xfrm>
          <a:prstGeom prst="rect">
            <a:avLst/>
          </a:prstGeom>
        </p:spPr>
        <p:txBody>
          <a:bodyPr anchor="t" rtlCol="false" tIns="0" lIns="0" bIns="0" rIns="0">
            <a:spAutoFit/>
          </a:bodyPr>
          <a:lstStyle/>
          <a:p>
            <a:pPr algn="ctr">
              <a:lnSpc>
                <a:spcPts val="2800"/>
              </a:lnSpc>
            </a:pPr>
            <a:r>
              <a:rPr lang="en-US" sz="2000">
                <a:solidFill>
                  <a:srgbClr val="EDEAE5"/>
                </a:solidFill>
                <a:latin typeface="Nunito"/>
              </a:rPr>
              <a:t>Efficiency on first, third and fourth downs, Passing yards, Completion attempts, Rushing</a:t>
            </a:r>
          </a:p>
          <a:p>
            <a:pPr>
              <a:lnSpc>
                <a:spcPts val="2800"/>
              </a:lnSpc>
              <a:spcBef>
                <a:spcPct val="0"/>
              </a:spcBef>
            </a:pPr>
            <a:r>
              <a:rPr lang="en-US" sz="2000">
                <a:solidFill>
                  <a:srgbClr val="EDEAE5"/>
                </a:solidFill>
                <a:latin typeface="Nunito"/>
              </a:rPr>
              <a:t>yards &amp; attempts, Redzone statistics, Time of possession</a:t>
            </a:r>
          </a:p>
        </p:txBody>
      </p:sp>
      <p:sp>
        <p:nvSpPr>
          <p:cNvPr name="TextBox 27" id="27"/>
          <p:cNvSpPr txBox="true"/>
          <p:nvPr/>
        </p:nvSpPr>
        <p:spPr>
          <a:xfrm rot="0">
            <a:off x="12928311" y="8989044"/>
            <a:ext cx="4902022" cy="895985"/>
          </a:xfrm>
          <a:prstGeom prst="rect">
            <a:avLst/>
          </a:prstGeom>
        </p:spPr>
        <p:txBody>
          <a:bodyPr anchor="t" rtlCol="false" tIns="0" lIns="0" bIns="0" rIns="0">
            <a:spAutoFit/>
          </a:bodyPr>
          <a:lstStyle/>
          <a:p>
            <a:pPr algn="ctr">
              <a:lnSpc>
                <a:spcPts val="3639"/>
              </a:lnSpc>
              <a:spcBef>
                <a:spcPct val="0"/>
              </a:spcBef>
            </a:pPr>
            <a:r>
              <a:rPr lang="en-US" sz="2599">
                <a:solidFill>
                  <a:srgbClr val="EDEAE5"/>
                </a:solidFill>
                <a:latin typeface="Nunito"/>
              </a:rPr>
              <a:t>include sacks, turnovers, and defensive touchdowns.</a:t>
            </a:r>
          </a:p>
        </p:txBody>
      </p:sp>
      <p:sp>
        <p:nvSpPr>
          <p:cNvPr name="TextBox 28" id="28"/>
          <p:cNvSpPr txBox="true"/>
          <p:nvPr/>
        </p:nvSpPr>
        <p:spPr>
          <a:xfrm rot="0">
            <a:off x="760382" y="236298"/>
            <a:ext cx="4927630" cy="5378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546873"/>
                </a:solidFill>
                <a:latin typeface="Nunito Bold"/>
              </a:rPr>
              <a:t>DATA DISCUSSION</a:t>
            </a:r>
          </a:p>
        </p:txBody>
      </p:sp>
      <p:sp>
        <p:nvSpPr>
          <p:cNvPr name="TextBox 29" id="29"/>
          <p:cNvSpPr txBox="true"/>
          <p:nvPr/>
        </p:nvSpPr>
        <p:spPr>
          <a:xfrm rot="0">
            <a:off x="1286351" y="1023961"/>
            <a:ext cx="8803321" cy="5404398"/>
          </a:xfrm>
          <a:prstGeom prst="rect">
            <a:avLst/>
          </a:prstGeom>
        </p:spPr>
        <p:txBody>
          <a:bodyPr anchor="t" rtlCol="false" tIns="0" lIns="0" bIns="0" rIns="0">
            <a:spAutoFit/>
          </a:bodyPr>
          <a:lstStyle/>
          <a:p>
            <a:pPr marL="381751" indent="-190876" lvl="1">
              <a:lnSpc>
                <a:spcPts val="2917"/>
              </a:lnSpc>
              <a:buFont typeface="Arial"/>
              <a:buChar char="•"/>
            </a:pPr>
            <a:r>
              <a:rPr lang="en-US" sz="1768" spc="249">
                <a:solidFill>
                  <a:srgbClr val="000000"/>
                </a:solidFill>
                <a:latin typeface="Nunito"/>
              </a:rPr>
              <a:t>OUR DATA SET CONSISTS OF NFL GAME STATISTICS FROM 2002 TO 2022 SCRAPED FROM ESPN TEAM STATES PAGE.</a:t>
            </a:r>
          </a:p>
          <a:p>
            <a:pPr marL="381751" indent="-190876" lvl="1">
              <a:lnSpc>
                <a:spcPts val="2917"/>
              </a:lnSpc>
              <a:buFont typeface="Arial"/>
              <a:buChar char="•"/>
            </a:pPr>
            <a:r>
              <a:rPr lang="en-US" sz="1768" spc="249">
                <a:solidFill>
                  <a:srgbClr val="000000"/>
                </a:solidFill>
                <a:latin typeface="Nunito"/>
              </a:rPr>
              <a:t>The data set includes 256 regular season games and 11 playoff games per year.</a:t>
            </a:r>
          </a:p>
          <a:p>
            <a:pPr marL="381751" indent="-190876" lvl="1">
              <a:lnSpc>
                <a:spcPts val="2917"/>
              </a:lnSpc>
              <a:buFont typeface="Arial"/>
              <a:buChar char="•"/>
            </a:pPr>
            <a:r>
              <a:rPr lang="en-US" sz="1768" spc="249">
                <a:solidFill>
                  <a:srgbClr val="000000"/>
                </a:solidFill>
                <a:latin typeface="Nunito"/>
              </a:rPr>
              <a:t>Three games were missing from all seasons and not included in the data set.</a:t>
            </a:r>
          </a:p>
          <a:p>
            <a:pPr marL="381751" indent="-190876" lvl="1">
              <a:lnSpc>
                <a:spcPts val="2917"/>
              </a:lnSpc>
              <a:buFont typeface="Arial"/>
              <a:buChar char="•"/>
            </a:pPr>
            <a:r>
              <a:rPr lang="en-US" sz="1768" spc="249">
                <a:solidFill>
                  <a:srgbClr val="000000"/>
                </a:solidFill>
                <a:latin typeface="Nunito"/>
              </a:rPr>
              <a:t>The statistics recorded for each game include general game information such as the date, home team, away team, and score.</a:t>
            </a:r>
          </a:p>
          <a:p>
            <a:pPr marL="381751" indent="-190876" lvl="1">
              <a:lnSpc>
                <a:spcPts val="2917"/>
              </a:lnSpc>
              <a:buFont typeface="Arial"/>
              <a:buChar char="•"/>
            </a:pPr>
            <a:r>
              <a:rPr lang="en-US" sz="1768" spc="249">
                <a:solidFill>
                  <a:srgbClr val="000000"/>
                </a:solidFill>
                <a:latin typeface="Nunito"/>
              </a:rPr>
              <a:t>Offensive statistics include efficiency on first, third, and fourth downs, passing yards, completion attempts, rushing yards and attempts, red zone statistics, and time of possession.</a:t>
            </a:r>
          </a:p>
          <a:p>
            <a:pPr marL="381751" indent="-190876" lvl="1">
              <a:lnSpc>
                <a:spcPts val="2917"/>
              </a:lnSpc>
              <a:buFont typeface="Arial"/>
              <a:buChar char="•"/>
            </a:pPr>
            <a:r>
              <a:rPr lang="en-US" sz="1768" spc="249">
                <a:solidFill>
                  <a:srgbClr val="000000"/>
                </a:solidFill>
                <a:latin typeface="Nunito"/>
              </a:rPr>
              <a:t>Defensive statistics include sacks, turnovers, and defensive touchdowns.</a:t>
            </a:r>
          </a:p>
        </p:txBody>
      </p:sp>
      <p:sp>
        <p:nvSpPr>
          <p:cNvPr name="TextBox 30" id="30"/>
          <p:cNvSpPr txBox="true"/>
          <p:nvPr/>
        </p:nvSpPr>
        <p:spPr>
          <a:xfrm rot="0">
            <a:off x="1063501" y="7080052"/>
            <a:ext cx="3466228" cy="544411"/>
          </a:xfrm>
          <a:prstGeom prst="rect">
            <a:avLst/>
          </a:prstGeom>
        </p:spPr>
        <p:txBody>
          <a:bodyPr anchor="t" rtlCol="false" tIns="0" lIns="0" bIns="0" rIns="0">
            <a:spAutoFit/>
          </a:bodyPr>
          <a:lstStyle/>
          <a:p>
            <a:pPr algn="ctr">
              <a:lnSpc>
                <a:spcPts val="4479"/>
              </a:lnSpc>
            </a:pPr>
            <a:r>
              <a:rPr lang="en-US" sz="3199">
                <a:solidFill>
                  <a:srgbClr val="000000"/>
                </a:solidFill>
                <a:latin typeface="Canva Sans Bold"/>
              </a:rPr>
              <a:t>General statistics</a:t>
            </a:r>
          </a:p>
        </p:txBody>
      </p:sp>
      <p:sp>
        <p:nvSpPr>
          <p:cNvPr name="TextBox 31" id="31"/>
          <p:cNvSpPr txBox="true"/>
          <p:nvPr/>
        </p:nvSpPr>
        <p:spPr>
          <a:xfrm rot="0">
            <a:off x="13342430" y="7118714"/>
            <a:ext cx="4455719" cy="623888"/>
          </a:xfrm>
          <a:prstGeom prst="rect">
            <a:avLst/>
          </a:prstGeom>
        </p:spPr>
        <p:txBody>
          <a:bodyPr anchor="t" rtlCol="false" tIns="0" lIns="0" bIns="0" rIns="0">
            <a:spAutoFit/>
          </a:bodyPr>
          <a:lstStyle/>
          <a:p>
            <a:pPr algn="ctr">
              <a:lnSpc>
                <a:spcPts val="5122"/>
              </a:lnSpc>
            </a:pPr>
            <a:r>
              <a:rPr lang="en-US" sz="3659">
                <a:solidFill>
                  <a:srgbClr val="000000"/>
                </a:solidFill>
                <a:latin typeface="Canva Sans Bold"/>
              </a:rPr>
              <a:t>Defensive statistics</a:t>
            </a:r>
          </a:p>
        </p:txBody>
      </p:sp>
      <p:sp>
        <p:nvSpPr>
          <p:cNvPr name="TextBox 32" id="32"/>
          <p:cNvSpPr txBox="true"/>
          <p:nvPr/>
        </p:nvSpPr>
        <p:spPr>
          <a:xfrm rot="0">
            <a:off x="2266538" y="7912479"/>
            <a:ext cx="1099169" cy="620516"/>
          </a:xfrm>
          <a:prstGeom prst="rect">
            <a:avLst/>
          </a:prstGeom>
        </p:spPr>
        <p:txBody>
          <a:bodyPr anchor="t" rtlCol="false" tIns="0" lIns="0" bIns="0" rIns="0">
            <a:spAutoFit/>
          </a:bodyPr>
          <a:lstStyle/>
          <a:p>
            <a:pPr algn="ctr">
              <a:lnSpc>
                <a:spcPts val="5173"/>
              </a:lnSpc>
              <a:spcBef>
                <a:spcPct val="0"/>
              </a:spcBef>
            </a:pPr>
            <a:r>
              <a:rPr lang="en-US" sz="3695">
                <a:solidFill>
                  <a:srgbClr val="798F9B"/>
                </a:solidFill>
                <a:latin typeface="Nunito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DAFefx1fkdQ</dc:identifier>
  <dcterms:modified xsi:type="dcterms:W3CDTF">2011-08-01T06:04:30Z</dcterms:modified>
  <cp:revision>1</cp:revision>
  <dc:title>Group-1-Final-Project</dc:title>
</cp:coreProperties>
</file>